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31"/>
  </p:notesMasterIdLst>
  <p:sldIdLst>
    <p:sldId id="256" r:id="rId5"/>
    <p:sldId id="259" r:id="rId6"/>
    <p:sldId id="398" r:id="rId7"/>
    <p:sldId id="369" r:id="rId8"/>
    <p:sldId id="372" r:id="rId9"/>
    <p:sldId id="367" r:id="rId10"/>
    <p:sldId id="368" r:id="rId11"/>
    <p:sldId id="370" r:id="rId12"/>
    <p:sldId id="376" r:id="rId13"/>
    <p:sldId id="377" r:id="rId14"/>
    <p:sldId id="396" r:id="rId15"/>
    <p:sldId id="378" r:id="rId16"/>
    <p:sldId id="379" r:id="rId17"/>
    <p:sldId id="391" r:id="rId18"/>
    <p:sldId id="399" r:id="rId19"/>
    <p:sldId id="400" r:id="rId20"/>
    <p:sldId id="401" r:id="rId21"/>
    <p:sldId id="402" r:id="rId22"/>
    <p:sldId id="403" r:id="rId23"/>
    <p:sldId id="404" r:id="rId24"/>
    <p:sldId id="405" r:id="rId25"/>
    <p:sldId id="406" r:id="rId26"/>
    <p:sldId id="407" r:id="rId27"/>
    <p:sldId id="408" r:id="rId28"/>
    <p:sldId id="409" r:id="rId29"/>
    <p:sldId id="410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re" id="{0874B0B9-30DB-4504-AAEA-373ABF2A8B60}">
          <p14:sldIdLst>
            <p14:sldId id="256"/>
            <p14:sldId id="259"/>
            <p14:sldId id="398"/>
            <p14:sldId id="369"/>
            <p14:sldId id="372"/>
            <p14:sldId id="367"/>
            <p14:sldId id="368"/>
            <p14:sldId id="370"/>
            <p14:sldId id="376"/>
            <p14:sldId id="377"/>
            <p14:sldId id="396"/>
            <p14:sldId id="378"/>
            <p14:sldId id="379"/>
            <p14:sldId id="391"/>
            <p14:sldId id="399"/>
            <p14:sldId id="400"/>
            <p14:sldId id="401"/>
            <p14:sldId id="402"/>
            <p14:sldId id="403"/>
            <p14:sldId id="404"/>
            <p14:sldId id="405"/>
            <p14:sldId id="406"/>
            <p14:sldId id="407"/>
            <p14:sldId id="408"/>
            <p14:sldId id="409"/>
            <p14:sldId id="410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elletier Maxime" initials="PM" lastIdx="1" clrIdx="0">
    <p:extLst>
      <p:ext uri="{19B8F6BF-5375-455C-9EA6-DF929625EA0E}">
        <p15:presenceInfo xmlns:p15="http://schemas.microsoft.com/office/powerpoint/2012/main" userId="Pelletier Maxime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39CD1"/>
    <a:srgbClr val="FA4098"/>
    <a:srgbClr val="9073D1"/>
    <a:srgbClr val="B177BF"/>
    <a:srgbClr val="FFFFFF"/>
    <a:srgbClr val="7385D1"/>
    <a:srgbClr val="73B3D1"/>
    <a:srgbClr val="000000"/>
    <a:srgbClr val="BF779D"/>
    <a:srgbClr val="797C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653" autoAdjust="0"/>
    <p:restoredTop sz="96727" autoAdjust="0"/>
  </p:normalViewPr>
  <p:slideViewPr>
    <p:cSldViewPr snapToGrid="0">
      <p:cViewPr varScale="1">
        <p:scale>
          <a:sx n="114" d="100"/>
          <a:sy n="114" d="100"/>
        </p:scale>
        <p:origin x="834" y="102"/>
      </p:cViewPr>
      <p:guideLst/>
    </p:cSldViewPr>
  </p:slideViewPr>
  <p:outlineViewPr>
    <p:cViewPr>
      <p:scale>
        <a:sx n="33" d="100"/>
        <a:sy n="33" d="100"/>
      </p:scale>
      <p:origin x="0" y="-515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5" d="100"/>
          <a:sy n="95" d="100"/>
        </p:scale>
        <p:origin x="4042" y="5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A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D27A19-1FB3-4187-B342-4A3D8909E89D}" type="datetimeFigureOut">
              <a:rPr lang="fr-CA" smtClean="0"/>
              <a:t>2023-04-12</a:t>
            </a:fld>
            <a:endParaRPr lang="fr-CA" dirty="0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CA" dirty="0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A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C3923B-C55C-432A-91C7-8D0033992EC9}" type="slidenum">
              <a:rPr lang="fr-CA" smtClean="0"/>
              <a:t>‹N°›</a:t>
            </a:fld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21699896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C3923B-C55C-432A-91C7-8D0033992EC9}" type="slidenum">
              <a:rPr lang="fr-CA" smtClean="0"/>
              <a:t>2</a:t>
            </a:fld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7010850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C3923B-C55C-432A-91C7-8D0033992EC9}" type="slidenum">
              <a:rPr lang="fr-CA" smtClean="0"/>
              <a:t>3</a:t>
            </a:fld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5159073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76E42FB-D061-48BA-903E-AFF7EF71A837}"/>
              </a:ext>
            </a:extLst>
          </p:cNvPr>
          <p:cNvSpPr/>
          <p:nvPr userDrawn="1"/>
        </p:nvSpPr>
        <p:spPr>
          <a:xfrm>
            <a:off x="0" y="2301139"/>
            <a:ext cx="12192000" cy="1208824"/>
          </a:xfrm>
          <a:prstGeom prst="rect">
            <a:avLst/>
          </a:prstGeom>
          <a:solidFill>
            <a:srgbClr val="73B3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1800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E3DEB06-7C55-4A88-98CA-A7C7CC9553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301139"/>
            <a:ext cx="12192000" cy="1208824"/>
          </a:xfrm>
          <a:noFill/>
        </p:spPr>
        <p:txBody>
          <a:bodyPr anchor="b">
            <a:normAutofit/>
          </a:bodyPr>
          <a:lstStyle>
            <a:lvl1pPr algn="ctr">
              <a:defRPr sz="6000" b="1">
                <a:solidFill>
                  <a:schemeClr val="bg1"/>
                </a:solidFill>
                <a:latin typeface="+mj-lt"/>
                <a:ea typeface="Verdana" panose="020B0604030504040204" pitchFamily="34" charset="0"/>
              </a:defRPr>
            </a:lvl1pPr>
          </a:lstStyle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8E8436A-24DF-47BF-A4ED-DF71FDEF02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1" y="3602038"/>
            <a:ext cx="12192000" cy="431011"/>
          </a:xfrm>
          <a:solidFill>
            <a:srgbClr val="73B3D1"/>
          </a:solidFill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fr-CA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9E2DB9B7-CCEC-4820-965B-F911976D9690}"/>
              </a:ext>
            </a:extLst>
          </p:cNvPr>
          <p:cNvSpPr txBox="1"/>
          <p:nvPr userDrawn="1"/>
        </p:nvSpPr>
        <p:spPr>
          <a:xfrm>
            <a:off x="4610097" y="4119689"/>
            <a:ext cx="31471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1400" b="1" dirty="0">
                <a:solidFill>
                  <a:srgbClr val="73B3D1"/>
                </a:solidFill>
              </a:rPr>
              <a:t>Prog. Web </a:t>
            </a:r>
            <a:r>
              <a:rPr lang="fr-CA" sz="1400" b="1">
                <a:solidFill>
                  <a:srgbClr val="73B3D1"/>
                </a:solidFill>
              </a:rPr>
              <a:t>orientée services</a:t>
            </a:r>
            <a:endParaRPr lang="fr-CA" sz="1400" b="1" dirty="0">
              <a:solidFill>
                <a:srgbClr val="73B3D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00242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urquo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067BF9C4-08FF-48BA-ACF1-CA268AE923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800" y="24745"/>
            <a:ext cx="12192000" cy="952500"/>
          </a:xfrm>
          <a:prstGeom prst="rect">
            <a:avLst/>
          </a:prstGeom>
        </p:spPr>
      </p:pic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6887879-74C7-44B8-9713-1E7ED19E4FE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0783" y="1150572"/>
            <a:ext cx="11118135" cy="5026393"/>
          </a:xfrm>
        </p:spPr>
        <p:txBody>
          <a:bodyPr/>
          <a:lstStyle>
            <a:lvl1pPr marL="228600" indent="-228600">
              <a:buFont typeface="Wingdings" panose="05000000000000000000" pitchFamily="2" charset="2"/>
              <a:buChar char="v"/>
              <a:defRPr>
                <a:solidFill>
                  <a:srgbClr val="73B3D1"/>
                </a:solidFill>
              </a:defRPr>
            </a:lvl1pPr>
            <a:lvl2pPr marL="685800" indent="-228600">
              <a:buFont typeface="Symbol" panose="05050102010706020507" pitchFamily="18" charset="2"/>
              <a:buChar char="¨"/>
              <a:defRPr>
                <a:solidFill>
                  <a:srgbClr val="73B3D1"/>
                </a:solidFill>
              </a:defRPr>
            </a:lvl2pPr>
            <a:lvl3pPr marL="1143000" indent="-228600">
              <a:buFont typeface="Courier New" panose="02070309020205020404" pitchFamily="49" charset="0"/>
              <a:buChar char="o"/>
              <a:defRPr>
                <a:solidFill>
                  <a:srgbClr val="73B3D1"/>
                </a:solidFill>
              </a:defRPr>
            </a:lvl3pPr>
            <a:lvl4pPr>
              <a:defRPr>
                <a:solidFill>
                  <a:srgbClr val="73B3D1"/>
                </a:solidFill>
              </a:defRPr>
            </a:lvl4pPr>
            <a:lvl5pPr>
              <a:defRPr>
                <a:solidFill>
                  <a:srgbClr val="73B3D1"/>
                </a:solidFill>
              </a:defRPr>
            </a:lvl5pPr>
          </a:lstStyle>
          <a:p>
            <a:pPr lvl="0"/>
            <a:r>
              <a:rPr lang="fr-FR"/>
              <a:t> Cliquez pour modifier les styles du texte du masque</a:t>
            </a:r>
          </a:p>
          <a:p>
            <a:pPr lvl="1"/>
            <a:r>
              <a:rPr lang="fr-FR"/>
              <a:t> 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25" name="Titre 24">
            <a:extLst>
              <a:ext uri="{FF2B5EF4-FFF2-40B4-BE49-F238E27FC236}">
                <a16:creationId xmlns:a16="http://schemas.microsoft.com/office/drawing/2014/main" id="{43C1F01D-35B3-4E03-8B2C-6FFB15F0A3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61" y="357829"/>
            <a:ext cx="5482280" cy="372636"/>
          </a:xfrm>
        </p:spPr>
        <p:txBody>
          <a:bodyPr>
            <a:noAutofit/>
          </a:bodyPr>
          <a:lstStyle>
            <a:lvl1pPr>
              <a:defRPr sz="2400" b="1">
                <a:solidFill>
                  <a:schemeClr val="bg1"/>
                </a:solidFill>
                <a:latin typeface="+mn-lt"/>
                <a:ea typeface="Verdana" panose="020B0604030504040204" pitchFamily="34" charset="0"/>
              </a:defRPr>
            </a:lvl1pPr>
          </a:lstStyle>
          <a:p>
            <a:r>
              <a:rPr lang="fr-FR"/>
              <a:t>Modifiez le style du titre</a:t>
            </a:r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2871768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e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8831C0DA-CDEB-46FB-8048-815015FFBA4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5505"/>
            <a:ext cx="12192000" cy="952500"/>
          </a:xfrm>
          <a:prstGeom prst="rect">
            <a:avLst/>
          </a:prstGeom>
        </p:spPr>
      </p:pic>
      <p:sp>
        <p:nvSpPr>
          <p:cNvPr id="25" name="Titre 24">
            <a:extLst>
              <a:ext uri="{FF2B5EF4-FFF2-40B4-BE49-F238E27FC236}">
                <a16:creationId xmlns:a16="http://schemas.microsoft.com/office/drawing/2014/main" id="{43C1F01D-35B3-4E03-8B2C-6FFB15F0A3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61" y="357829"/>
            <a:ext cx="5482280" cy="372636"/>
          </a:xfrm>
        </p:spPr>
        <p:txBody>
          <a:bodyPr>
            <a:noAutofit/>
          </a:bodyPr>
          <a:lstStyle>
            <a:lvl1pPr>
              <a:defRPr sz="2400" b="1">
                <a:solidFill>
                  <a:schemeClr val="bg1"/>
                </a:solidFill>
                <a:latin typeface="+mn-lt"/>
                <a:ea typeface="Verdana" panose="020B0604030504040204" pitchFamily="34" charset="0"/>
              </a:defRPr>
            </a:lvl1pPr>
          </a:lstStyle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1BF5F89A-8ACE-4A83-8A33-69645F7DCE0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0783" y="1150572"/>
            <a:ext cx="11118135" cy="5026393"/>
          </a:xfrm>
        </p:spPr>
        <p:txBody>
          <a:bodyPr/>
          <a:lstStyle>
            <a:lvl1pPr marL="228600" indent="-228600">
              <a:buFont typeface="Wingdings" panose="05000000000000000000" pitchFamily="2" charset="2"/>
              <a:buChar char="v"/>
              <a:defRPr>
                <a:solidFill>
                  <a:srgbClr val="739CD1"/>
                </a:solidFill>
              </a:defRPr>
            </a:lvl1pPr>
            <a:lvl2pPr marL="685800" indent="-228600">
              <a:buFont typeface="Symbol" panose="05050102010706020507" pitchFamily="18" charset="2"/>
              <a:buChar char="¨"/>
              <a:defRPr>
                <a:solidFill>
                  <a:srgbClr val="739CD1"/>
                </a:solidFill>
              </a:defRPr>
            </a:lvl2pPr>
            <a:lvl3pPr marL="1143000" indent="-228600">
              <a:buFont typeface="Courier New" panose="02070309020205020404" pitchFamily="49" charset="0"/>
              <a:buChar char="o"/>
              <a:defRPr>
                <a:solidFill>
                  <a:srgbClr val="739CD1"/>
                </a:solidFill>
              </a:defRPr>
            </a:lvl3pPr>
            <a:lvl4pPr>
              <a:defRPr>
                <a:solidFill>
                  <a:srgbClr val="739CD1"/>
                </a:solidFill>
              </a:defRPr>
            </a:lvl4pPr>
            <a:lvl5pPr>
              <a:defRPr>
                <a:solidFill>
                  <a:srgbClr val="739CD1"/>
                </a:solidFill>
              </a:defRPr>
            </a:lvl5pPr>
          </a:lstStyle>
          <a:p>
            <a:pPr lvl="0"/>
            <a:r>
              <a:rPr lang="fr-FR"/>
              <a:t> Cliquez pour modifier les styles du texte du masque</a:t>
            </a:r>
          </a:p>
          <a:p>
            <a:pPr lvl="1"/>
            <a:r>
              <a:rPr lang="fr-FR"/>
              <a:t> 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8904457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i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EC7367DB-54B0-4E4B-9E49-482FCD217CE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800" y="25505"/>
            <a:ext cx="12192000" cy="952500"/>
          </a:xfrm>
          <a:prstGeom prst="rect">
            <a:avLst/>
          </a:prstGeom>
        </p:spPr>
      </p:pic>
      <p:sp>
        <p:nvSpPr>
          <p:cNvPr id="25" name="Titre 24">
            <a:extLst>
              <a:ext uri="{FF2B5EF4-FFF2-40B4-BE49-F238E27FC236}">
                <a16:creationId xmlns:a16="http://schemas.microsoft.com/office/drawing/2014/main" id="{43C1F01D-35B3-4E03-8B2C-6FFB15F0A3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61" y="357829"/>
            <a:ext cx="5482280" cy="372636"/>
          </a:xfrm>
        </p:spPr>
        <p:txBody>
          <a:bodyPr>
            <a:noAutofit/>
          </a:bodyPr>
          <a:lstStyle>
            <a:lvl1pPr>
              <a:defRPr sz="2400" b="1">
                <a:solidFill>
                  <a:schemeClr val="bg1"/>
                </a:solidFill>
                <a:latin typeface="+mn-lt"/>
                <a:ea typeface="Verdana" panose="020B0604030504040204" pitchFamily="34" charset="0"/>
              </a:defRPr>
            </a:lvl1pPr>
          </a:lstStyle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2148ABC2-9844-4986-9697-EF543188247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0783" y="1150572"/>
            <a:ext cx="11118135" cy="5026393"/>
          </a:xfrm>
        </p:spPr>
        <p:txBody>
          <a:bodyPr/>
          <a:lstStyle>
            <a:lvl1pPr marL="228600" indent="-228600">
              <a:buFont typeface="Wingdings" panose="05000000000000000000" pitchFamily="2" charset="2"/>
              <a:buChar char="v"/>
              <a:defRPr>
                <a:solidFill>
                  <a:srgbClr val="7385D1"/>
                </a:solidFill>
              </a:defRPr>
            </a:lvl1pPr>
            <a:lvl2pPr marL="685800" indent="-228600">
              <a:buFont typeface="Symbol" panose="05050102010706020507" pitchFamily="18" charset="2"/>
              <a:buChar char="¨"/>
              <a:defRPr>
                <a:solidFill>
                  <a:srgbClr val="7385D1"/>
                </a:solidFill>
              </a:defRPr>
            </a:lvl2pPr>
            <a:lvl3pPr marL="1143000" indent="-228600">
              <a:buFont typeface="Courier New" panose="02070309020205020404" pitchFamily="49" charset="0"/>
              <a:buChar char="o"/>
              <a:defRPr>
                <a:solidFill>
                  <a:srgbClr val="7385D1"/>
                </a:solidFill>
              </a:defRPr>
            </a:lvl3pPr>
            <a:lvl4pPr>
              <a:defRPr>
                <a:solidFill>
                  <a:srgbClr val="7385D1"/>
                </a:solidFill>
              </a:defRPr>
            </a:lvl4pPr>
            <a:lvl5pPr>
              <a:defRPr>
                <a:solidFill>
                  <a:srgbClr val="7385D1"/>
                </a:solidFill>
              </a:defRPr>
            </a:lvl5pPr>
          </a:lstStyle>
          <a:p>
            <a:pPr lvl="0"/>
            <a:r>
              <a:rPr lang="fr-FR"/>
              <a:t> Cliquez pour modifier les styles du texte du masque</a:t>
            </a:r>
          </a:p>
          <a:p>
            <a:pPr lvl="1"/>
            <a:r>
              <a:rPr lang="fr-FR"/>
              <a:t> 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4580169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o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F732488C-42DD-45B2-BC5F-796AED45A6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3555"/>
            <a:ext cx="12192000" cy="952500"/>
          </a:xfrm>
          <a:prstGeom prst="rect">
            <a:avLst/>
          </a:prstGeom>
        </p:spPr>
      </p:pic>
      <p:sp>
        <p:nvSpPr>
          <p:cNvPr id="25" name="Titre 24">
            <a:extLst>
              <a:ext uri="{FF2B5EF4-FFF2-40B4-BE49-F238E27FC236}">
                <a16:creationId xmlns:a16="http://schemas.microsoft.com/office/drawing/2014/main" id="{43C1F01D-35B3-4E03-8B2C-6FFB15F0A3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61" y="357829"/>
            <a:ext cx="5482280" cy="372636"/>
          </a:xfrm>
        </p:spPr>
        <p:txBody>
          <a:bodyPr>
            <a:noAutofit/>
          </a:bodyPr>
          <a:lstStyle>
            <a:lvl1pPr>
              <a:defRPr sz="2400" b="1">
                <a:solidFill>
                  <a:schemeClr val="bg1"/>
                </a:solidFill>
                <a:latin typeface="+mn-lt"/>
                <a:ea typeface="Verdana" panose="020B0604030504040204" pitchFamily="34" charset="0"/>
              </a:defRPr>
            </a:lvl1pPr>
          </a:lstStyle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12922F56-F440-42E3-AA30-4D16C008B97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0783" y="1150572"/>
            <a:ext cx="11118135" cy="5026393"/>
          </a:xfrm>
        </p:spPr>
        <p:txBody>
          <a:bodyPr/>
          <a:lstStyle>
            <a:lvl1pPr marL="228600" indent="-228600">
              <a:buFont typeface="Wingdings" panose="05000000000000000000" pitchFamily="2" charset="2"/>
              <a:buChar char="v"/>
              <a:defRPr>
                <a:solidFill>
                  <a:srgbClr val="9073D1"/>
                </a:solidFill>
              </a:defRPr>
            </a:lvl1pPr>
            <a:lvl2pPr marL="685800" indent="-228600">
              <a:buFont typeface="Symbol" panose="05050102010706020507" pitchFamily="18" charset="2"/>
              <a:buChar char="¨"/>
              <a:defRPr>
                <a:solidFill>
                  <a:srgbClr val="9073D1"/>
                </a:solidFill>
              </a:defRPr>
            </a:lvl2pPr>
            <a:lvl3pPr marL="1143000" indent="-228600">
              <a:buFont typeface="Courier New" panose="02070309020205020404" pitchFamily="49" charset="0"/>
              <a:buChar char="o"/>
              <a:defRPr>
                <a:solidFill>
                  <a:srgbClr val="9073D1"/>
                </a:solidFill>
              </a:defRPr>
            </a:lvl3pPr>
            <a:lvl4pPr>
              <a:defRPr>
                <a:solidFill>
                  <a:srgbClr val="9073D1"/>
                </a:solidFill>
              </a:defRPr>
            </a:lvl4pPr>
            <a:lvl5pPr>
              <a:defRPr>
                <a:solidFill>
                  <a:srgbClr val="9073D1"/>
                </a:solidFill>
              </a:defRPr>
            </a:lvl5pPr>
          </a:lstStyle>
          <a:p>
            <a:pPr lvl="0"/>
            <a:r>
              <a:rPr lang="fr-FR"/>
              <a:t> Cliquez pour modifier les styles du texte du masque</a:t>
            </a:r>
          </a:p>
          <a:p>
            <a:pPr lvl="1"/>
            <a:r>
              <a:rPr lang="fr-FR"/>
              <a:t> 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2340033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gen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35806CBB-B0BC-460C-8CB1-5648902E326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3363"/>
            <a:ext cx="12192000" cy="952500"/>
          </a:xfrm>
          <a:prstGeom prst="rect">
            <a:avLst/>
          </a:prstGeom>
        </p:spPr>
      </p:pic>
      <p:sp>
        <p:nvSpPr>
          <p:cNvPr id="25" name="Titre 24">
            <a:extLst>
              <a:ext uri="{FF2B5EF4-FFF2-40B4-BE49-F238E27FC236}">
                <a16:creationId xmlns:a16="http://schemas.microsoft.com/office/drawing/2014/main" id="{43C1F01D-35B3-4E03-8B2C-6FFB15F0A3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61" y="357829"/>
            <a:ext cx="5482280" cy="372636"/>
          </a:xfrm>
        </p:spPr>
        <p:txBody>
          <a:bodyPr>
            <a:noAutofit/>
          </a:bodyPr>
          <a:lstStyle>
            <a:lvl1pPr>
              <a:defRPr sz="2400" b="1">
                <a:solidFill>
                  <a:schemeClr val="bg1"/>
                </a:solidFill>
                <a:latin typeface="+mn-lt"/>
                <a:ea typeface="Verdana" panose="020B0604030504040204" pitchFamily="34" charset="0"/>
              </a:defRPr>
            </a:lvl1pPr>
          </a:lstStyle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512B729B-B9CC-4AB0-8B71-146BCB45989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0783" y="1150572"/>
            <a:ext cx="11118135" cy="5026393"/>
          </a:xfrm>
        </p:spPr>
        <p:txBody>
          <a:bodyPr/>
          <a:lstStyle>
            <a:lvl1pPr marL="228600" indent="-228600">
              <a:buFont typeface="Wingdings" panose="05000000000000000000" pitchFamily="2" charset="2"/>
              <a:buChar char="v"/>
              <a:defRPr>
                <a:solidFill>
                  <a:srgbClr val="B177BF"/>
                </a:solidFill>
              </a:defRPr>
            </a:lvl1pPr>
            <a:lvl2pPr marL="685800" indent="-228600">
              <a:buFont typeface="Symbol" panose="05050102010706020507" pitchFamily="18" charset="2"/>
              <a:buChar char="¨"/>
              <a:defRPr>
                <a:solidFill>
                  <a:srgbClr val="B177BF"/>
                </a:solidFill>
              </a:defRPr>
            </a:lvl2pPr>
            <a:lvl3pPr marL="1143000" indent="-228600">
              <a:buFont typeface="Courier New" panose="02070309020205020404" pitchFamily="49" charset="0"/>
              <a:buChar char="o"/>
              <a:defRPr>
                <a:solidFill>
                  <a:srgbClr val="B177BF"/>
                </a:solidFill>
              </a:defRPr>
            </a:lvl3pPr>
            <a:lvl4pPr>
              <a:defRPr>
                <a:solidFill>
                  <a:srgbClr val="B177BF"/>
                </a:solidFill>
              </a:defRPr>
            </a:lvl4pPr>
            <a:lvl5pPr>
              <a:defRPr>
                <a:solidFill>
                  <a:srgbClr val="B177BF"/>
                </a:solidFill>
              </a:defRPr>
            </a:lvl5pPr>
          </a:lstStyle>
          <a:p>
            <a:pPr lvl="0"/>
            <a:r>
              <a:rPr lang="fr-FR"/>
              <a:t> Cliquez pour modifier les styles du texte du masque</a:t>
            </a:r>
          </a:p>
          <a:p>
            <a:pPr lvl="1"/>
            <a:r>
              <a:rPr lang="fr-FR"/>
              <a:t> 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052392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o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01F50723-364E-4E6E-BF7D-4DBDB67451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800" y="23555"/>
            <a:ext cx="12192000" cy="952500"/>
          </a:xfrm>
          <a:prstGeom prst="rect">
            <a:avLst/>
          </a:prstGeom>
        </p:spPr>
      </p:pic>
      <p:sp>
        <p:nvSpPr>
          <p:cNvPr id="25" name="Titre 24">
            <a:extLst>
              <a:ext uri="{FF2B5EF4-FFF2-40B4-BE49-F238E27FC236}">
                <a16:creationId xmlns:a16="http://schemas.microsoft.com/office/drawing/2014/main" id="{43C1F01D-35B3-4E03-8B2C-6FFB15F0A3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61" y="357829"/>
            <a:ext cx="5482280" cy="372636"/>
          </a:xfrm>
        </p:spPr>
        <p:txBody>
          <a:bodyPr>
            <a:noAutofit/>
          </a:bodyPr>
          <a:lstStyle>
            <a:lvl1pPr>
              <a:defRPr sz="2400" b="1">
                <a:solidFill>
                  <a:schemeClr val="bg1"/>
                </a:solidFill>
                <a:latin typeface="+mn-lt"/>
                <a:ea typeface="Verdana" panose="020B0604030504040204" pitchFamily="34" charset="0"/>
              </a:defRPr>
            </a:lvl1pPr>
          </a:lstStyle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03970E7C-C550-44E4-B9CD-AB1516EE27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0783" y="1150572"/>
            <a:ext cx="11118135" cy="5026393"/>
          </a:xfrm>
        </p:spPr>
        <p:txBody>
          <a:bodyPr/>
          <a:lstStyle>
            <a:lvl1pPr marL="228600" indent="-228600">
              <a:buFont typeface="Wingdings" panose="05000000000000000000" pitchFamily="2" charset="2"/>
              <a:buChar char="v"/>
              <a:defRPr>
                <a:solidFill>
                  <a:srgbClr val="BF779D"/>
                </a:solidFill>
              </a:defRPr>
            </a:lvl1pPr>
            <a:lvl2pPr marL="685800" indent="-228600">
              <a:buFont typeface="Symbol" panose="05050102010706020507" pitchFamily="18" charset="2"/>
              <a:buChar char="¨"/>
              <a:defRPr>
                <a:solidFill>
                  <a:srgbClr val="BF779D"/>
                </a:solidFill>
              </a:defRPr>
            </a:lvl2pPr>
            <a:lvl3pPr marL="1143000" indent="-228600">
              <a:buFont typeface="Courier New" panose="02070309020205020404" pitchFamily="49" charset="0"/>
              <a:buChar char="o"/>
              <a:defRPr>
                <a:solidFill>
                  <a:srgbClr val="BF779D"/>
                </a:solidFill>
              </a:defRPr>
            </a:lvl3pPr>
            <a:lvl4pPr>
              <a:defRPr>
                <a:solidFill>
                  <a:srgbClr val="BF779D"/>
                </a:solidFill>
              </a:defRPr>
            </a:lvl4pPr>
            <a:lvl5pPr>
              <a:defRPr>
                <a:solidFill>
                  <a:srgbClr val="BF779D"/>
                </a:solidFill>
              </a:defRPr>
            </a:lvl5pPr>
          </a:lstStyle>
          <a:p>
            <a:pPr lvl="0"/>
            <a:r>
              <a:rPr lang="fr-FR"/>
              <a:t> Cliquez pour modifier les styles du texte du masque</a:t>
            </a:r>
          </a:p>
          <a:p>
            <a:pPr lvl="1"/>
            <a:r>
              <a:rPr lang="fr-FR"/>
              <a:t> 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5986917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806D8F19-2F8F-4068-852D-9F283AA45A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420C911-4971-431E-9C8F-E9DEAC1A95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20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A1EA3A6-5F28-4AC1-8DF1-3C5689D032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A36C02-C10D-4F70-ADA5-0F3523AD6F2E}" type="datetimeFigureOut">
              <a:rPr lang="fr-CA" smtClean="0"/>
              <a:t>2023-04-12</a:t>
            </a:fld>
            <a:endParaRPr lang="fr-CA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A2F1293-9D7D-422C-8191-3FEAB10289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CA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DA5EFF0-A580-491E-A7BD-3EF42D0545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CBE6A3-4AEF-4734-8AB8-E4DE745DFB5E}" type="slidenum">
              <a:rPr lang="fr-CA" smtClean="0"/>
              <a:t>‹N°›</a:t>
            </a:fld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4940018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8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0.png"/><Relationship Id="rId4" Type="http://schemas.openxmlformats.org/officeDocument/2006/relationships/image" Target="../media/image5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microsoft.com/office/2007/relationships/hdphoto" Target="../media/hdphoto1.wd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E47A1CE-E74F-4ED4-BD88-F5E5E811F2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CA" noProof="0" dirty="0"/>
              <a:t>Semaine </a:t>
            </a:r>
            <a:r>
              <a:rPr lang="fr-CA" dirty="0"/>
              <a:t>11</a:t>
            </a:r>
            <a:endParaRPr lang="fr-CA" noProof="0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6FD0B83-54B8-4E49-8084-D8400451C4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602038"/>
            <a:ext cx="12192000" cy="431011"/>
          </a:xfrm>
        </p:spPr>
        <p:txBody>
          <a:bodyPr>
            <a:normAutofit/>
          </a:bodyPr>
          <a:lstStyle/>
          <a:p>
            <a:r>
              <a:rPr lang="fr-CA" sz="2000" noProof="0" dirty="0"/>
              <a:t>Serveur d’images </a:t>
            </a:r>
            <a:r>
              <a:rPr lang="en-CA" sz="2000" noProof="0" dirty="0"/>
              <a:t>📷</a:t>
            </a:r>
            <a:endParaRPr lang="fr-CA" sz="2000" i="1" noProof="0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D3DCC185-253A-44B9-B769-D22A5C10E4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5299" y="4492752"/>
            <a:ext cx="1216634" cy="1216634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6C3130F9-3CE6-4243-B04A-6BC8A6B490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0872" y="4306783"/>
            <a:ext cx="1534427" cy="1534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6202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639338CF-148B-2194-C801-AB3E3CDE32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8939" y="2263396"/>
            <a:ext cx="6019289" cy="3884448"/>
          </a:xfrm>
          <a:prstGeom prst="rect">
            <a:avLst/>
          </a:prstGeom>
          <a:ln w="28575">
            <a:solidFill>
              <a:srgbClr val="739CD1"/>
            </a:solidFill>
          </a:ln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1A85438B-EE96-4FCB-A6AE-8468EAF0B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Serveurs d’images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8EC5FB9-9631-4EC2-9465-AADB0F4A42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 Serveur d’images </a:t>
            </a:r>
            <a:r>
              <a:rPr lang="en-CA" noProof="0" dirty="0">
                <a:solidFill>
                  <a:srgbClr val="739CD1"/>
                </a:solidFill>
              </a:rPr>
              <a:t>📸💾</a:t>
            </a:r>
            <a:endParaRPr lang="fr-CA" dirty="0"/>
          </a:p>
          <a:p>
            <a:pPr lvl="1"/>
            <a:r>
              <a:rPr lang="fr-CA" dirty="0"/>
              <a:t> </a:t>
            </a:r>
            <a:r>
              <a:rPr lang="fr-CA" dirty="0">
                <a:solidFill>
                  <a:srgbClr val="FA4098"/>
                </a:solidFill>
              </a:rPr>
              <a:t>Étape 3</a:t>
            </a:r>
            <a:r>
              <a:rPr lang="fr-CA" dirty="0"/>
              <a:t> : Requête pour ajouter une image sur le serveur</a:t>
            </a:r>
          </a:p>
          <a:p>
            <a:endParaRPr lang="fr-CA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E6AEEEDC-6486-4515-9247-7B814674181B}"/>
              </a:ext>
            </a:extLst>
          </p:cNvPr>
          <p:cNvSpPr txBox="1"/>
          <p:nvPr/>
        </p:nvSpPr>
        <p:spPr>
          <a:xfrm>
            <a:off x="159488" y="2272067"/>
            <a:ext cx="6137667" cy="3693319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fr-CA" dirty="0">
                <a:solidFill>
                  <a:srgbClr val="739CD1"/>
                </a:solidFill>
              </a:rPr>
              <a:t>• </a:t>
            </a:r>
            <a:r>
              <a:rPr lang="fr-CA" dirty="0" err="1">
                <a:solidFill>
                  <a:srgbClr val="FA4098"/>
                </a:solidFill>
              </a:rPr>
              <a:t>Birb</a:t>
            </a:r>
            <a:r>
              <a:rPr lang="fr-CA" dirty="0">
                <a:solidFill>
                  <a:srgbClr val="739CD1"/>
                </a:solidFill>
              </a:rPr>
              <a:t> est un Model qui contient une image dans ce cas-ci.</a:t>
            </a:r>
            <a:endParaRPr lang="fr-CA" dirty="0">
              <a:solidFill>
                <a:srgbClr val="FA4098"/>
              </a:solidFill>
            </a:endParaRPr>
          </a:p>
          <a:p>
            <a:endParaRPr lang="fr-CA" dirty="0">
              <a:solidFill>
                <a:srgbClr val="FA4098"/>
              </a:solidFill>
            </a:endParaRPr>
          </a:p>
          <a:p>
            <a:r>
              <a:rPr lang="fr-CA" dirty="0">
                <a:solidFill>
                  <a:srgbClr val="739CD1"/>
                </a:solidFill>
              </a:rPr>
              <a:t>• La propriété </a:t>
            </a:r>
            <a:r>
              <a:rPr lang="fr-CA" dirty="0">
                <a:solidFill>
                  <a:srgbClr val="FA4098"/>
                </a:solidFill>
              </a:rPr>
              <a:t>FileName</a:t>
            </a:r>
            <a:r>
              <a:rPr lang="fr-CA" dirty="0">
                <a:solidFill>
                  <a:srgbClr val="739CD1"/>
                </a:solidFill>
              </a:rPr>
              <a:t> doit être remplie avec un identifiant unique et doit se terminer par l’extension du fichier d’origine. (.png, .jpeg, etc.)</a:t>
            </a:r>
          </a:p>
          <a:p>
            <a:endParaRPr lang="fr-CA" dirty="0">
              <a:solidFill>
                <a:srgbClr val="739CD1"/>
              </a:solidFill>
            </a:endParaRPr>
          </a:p>
          <a:p>
            <a:r>
              <a:rPr lang="fr-CA" dirty="0">
                <a:solidFill>
                  <a:srgbClr val="739CD1"/>
                </a:solidFill>
              </a:rPr>
              <a:t>• La propriété </a:t>
            </a:r>
            <a:r>
              <a:rPr lang="fr-CA" dirty="0">
                <a:solidFill>
                  <a:srgbClr val="FA4098"/>
                </a:solidFill>
              </a:rPr>
              <a:t>MimeType</a:t>
            </a:r>
            <a:r>
              <a:rPr lang="fr-CA" dirty="0">
                <a:solidFill>
                  <a:srgbClr val="739CD1"/>
                </a:solidFill>
              </a:rPr>
              <a:t> doit contenir le type de fichier. (image/png, image/jpeg, etc.)</a:t>
            </a:r>
          </a:p>
          <a:p>
            <a:endParaRPr lang="fr-CA" dirty="0">
              <a:solidFill>
                <a:srgbClr val="739CD1"/>
              </a:solidFill>
            </a:endParaRPr>
          </a:p>
          <a:p>
            <a:r>
              <a:rPr lang="fr-CA" dirty="0">
                <a:solidFill>
                  <a:srgbClr val="739CD1"/>
                </a:solidFill>
              </a:rPr>
              <a:t>• On sauvegarde le fichier sur le disque. (À l’endroit de votre choix, </a:t>
            </a:r>
            <a:r>
              <a:rPr lang="fr-CA" u="sng" dirty="0">
                <a:solidFill>
                  <a:srgbClr val="FA4098"/>
                </a:solidFill>
              </a:rPr>
              <a:t>tant que le dossier existe</a:t>
            </a:r>
            <a:r>
              <a:rPr lang="fr-CA" dirty="0">
                <a:solidFill>
                  <a:srgbClr val="739CD1"/>
                </a:solidFill>
              </a:rPr>
              <a:t>)</a:t>
            </a:r>
          </a:p>
          <a:p>
            <a:endParaRPr lang="fr-CA" dirty="0">
              <a:solidFill>
                <a:srgbClr val="739CD1"/>
              </a:solidFill>
            </a:endParaRPr>
          </a:p>
          <a:p>
            <a:r>
              <a:rPr lang="fr-CA" dirty="0">
                <a:solidFill>
                  <a:srgbClr val="739CD1"/>
                </a:solidFill>
              </a:rPr>
              <a:t>• On sauvegarde les changements à la base de données.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DAFC5768-85E2-4049-8AC1-E88BE568447B}"/>
              </a:ext>
            </a:extLst>
          </p:cNvPr>
          <p:cNvSpPr txBox="1"/>
          <p:nvPr/>
        </p:nvSpPr>
        <p:spPr>
          <a:xfrm>
            <a:off x="5588363" y="986336"/>
            <a:ext cx="66036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400" dirty="0">
                <a:solidFill>
                  <a:srgbClr val="739CD1"/>
                </a:solidFill>
              </a:rPr>
              <a:t>Si votre nouveau Model avait une référence vers un autre objet, n’oubliez pas de les lier. ( Ex : </a:t>
            </a:r>
            <a:r>
              <a:rPr lang="fr-CA" sz="1400" dirty="0" err="1">
                <a:solidFill>
                  <a:srgbClr val="FA4098"/>
                </a:solidFill>
              </a:rPr>
              <a:t>objet.Images.Add</a:t>
            </a:r>
            <a:r>
              <a:rPr lang="fr-CA" sz="1400" dirty="0">
                <a:solidFill>
                  <a:srgbClr val="FA4098"/>
                </a:solidFill>
              </a:rPr>
              <a:t>(image) </a:t>
            </a:r>
            <a:r>
              <a:rPr lang="fr-CA" sz="1400" dirty="0">
                <a:solidFill>
                  <a:srgbClr val="739CD1"/>
                </a:solidFill>
              </a:rPr>
              <a:t>) </a:t>
            </a:r>
            <a:r>
              <a:rPr lang="en-CA" sz="1400" dirty="0">
                <a:solidFill>
                  <a:srgbClr val="739CD1"/>
                </a:solidFill>
              </a:rPr>
              <a:t>⛔⛔⛔</a:t>
            </a:r>
            <a:endParaRPr lang="fr-CA" sz="1400" dirty="0">
              <a:solidFill>
                <a:srgbClr val="739CD1"/>
              </a:solidFill>
            </a:endParaRPr>
          </a:p>
        </p:txBody>
      </p:sp>
      <p:cxnSp>
        <p:nvCxnSpPr>
          <p:cNvPr id="11" name="Connecteur droit avec flèche 10">
            <a:extLst>
              <a:ext uri="{FF2B5EF4-FFF2-40B4-BE49-F238E27FC236}">
                <a16:creationId xmlns:a16="http://schemas.microsoft.com/office/drawing/2014/main" id="{BE5CDF7B-54EC-4ACF-A8C5-36E613BC5994}"/>
              </a:ext>
            </a:extLst>
          </p:cNvPr>
          <p:cNvCxnSpPr>
            <a:cxnSpLocks/>
          </p:cNvCxnSpPr>
          <p:nvPr/>
        </p:nvCxnSpPr>
        <p:spPr>
          <a:xfrm>
            <a:off x="6016752" y="3429000"/>
            <a:ext cx="585216" cy="234768"/>
          </a:xfrm>
          <a:prstGeom prst="straightConnector1">
            <a:avLst/>
          </a:prstGeom>
          <a:ln w="57150">
            <a:solidFill>
              <a:srgbClr val="FA409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avec flèche 12">
            <a:extLst>
              <a:ext uri="{FF2B5EF4-FFF2-40B4-BE49-F238E27FC236}">
                <a16:creationId xmlns:a16="http://schemas.microsoft.com/office/drawing/2014/main" id="{A20BB645-F0E9-46EA-B832-BFC90DEEFB48}"/>
              </a:ext>
            </a:extLst>
          </p:cNvPr>
          <p:cNvCxnSpPr>
            <a:cxnSpLocks/>
          </p:cNvCxnSpPr>
          <p:nvPr/>
        </p:nvCxnSpPr>
        <p:spPr>
          <a:xfrm flipV="1">
            <a:off x="5588363" y="3848659"/>
            <a:ext cx="1013605" cy="229194"/>
          </a:xfrm>
          <a:prstGeom prst="straightConnector1">
            <a:avLst/>
          </a:prstGeom>
          <a:ln w="57150">
            <a:solidFill>
              <a:srgbClr val="FA409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avec flèche 14">
            <a:extLst>
              <a:ext uri="{FF2B5EF4-FFF2-40B4-BE49-F238E27FC236}">
                <a16:creationId xmlns:a16="http://schemas.microsoft.com/office/drawing/2014/main" id="{2DF8B746-E573-45CA-A8D0-1CFB507CEC3F}"/>
              </a:ext>
            </a:extLst>
          </p:cNvPr>
          <p:cNvCxnSpPr>
            <a:cxnSpLocks/>
          </p:cNvCxnSpPr>
          <p:nvPr/>
        </p:nvCxnSpPr>
        <p:spPr>
          <a:xfrm flipV="1">
            <a:off x="5241598" y="4118726"/>
            <a:ext cx="1360370" cy="668904"/>
          </a:xfrm>
          <a:prstGeom prst="straightConnector1">
            <a:avLst/>
          </a:prstGeom>
          <a:ln w="57150">
            <a:solidFill>
              <a:srgbClr val="FA409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86695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DDE1F06-54D1-43A7-8720-3DED856E1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Serveurs d’images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76F7881-9504-43A5-BF35-A9DEF1262B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783" y="1150572"/>
            <a:ext cx="11118135" cy="5707428"/>
          </a:xfrm>
        </p:spPr>
        <p:txBody>
          <a:bodyPr>
            <a:normAutofit/>
          </a:bodyPr>
          <a:lstStyle/>
          <a:p>
            <a:r>
              <a:rPr lang="fr-CA" dirty="0"/>
              <a:t> Où stocker l’image</a:t>
            </a:r>
          </a:p>
          <a:p>
            <a:pPr lvl="1"/>
            <a:r>
              <a:rPr lang="fr-CA" dirty="0"/>
              <a:t> Dans le cadre du cours, vous êtes encouragés à simplement sauvegarder les images dans le répertoire du projet ASP .Net Core, comme ceci :</a:t>
            </a:r>
          </a:p>
          <a:p>
            <a:pPr marL="457200" lvl="1" indent="0">
              <a:buNone/>
            </a:pPr>
            <a:endParaRPr lang="fr-CA" dirty="0"/>
          </a:p>
          <a:p>
            <a:pPr lvl="2"/>
            <a:r>
              <a:rPr lang="fr-CA" dirty="0"/>
              <a:t> En dehors d’un environnement de développement, c’est mieux de préciser un chemin précis à partir de la racine cela dit. (Car l’application ne sera pas exécutée depuis le même répertoire que lors des tests)</a:t>
            </a:r>
          </a:p>
          <a:p>
            <a:pPr lvl="1"/>
            <a:endParaRPr lang="fr-CA" dirty="0"/>
          </a:p>
          <a:p>
            <a:pPr lvl="1"/>
            <a:r>
              <a:rPr lang="fr-CA" dirty="0"/>
              <a:t> Dilemme qui dépasse ce cours (Mieux abordé en 4D5) :</a:t>
            </a:r>
          </a:p>
          <a:p>
            <a:pPr lvl="2"/>
            <a:r>
              <a:rPr lang="fr-CA" dirty="0"/>
              <a:t> Sauvegarder les fichiers dans la </a:t>
            </a:r>
            <a:r>
              <a:rPr lang="fr-CA" dirty="0">
                <a:solidFill>
                  <a:srgbClr val="FA4098"/>
                </a:solidFill>
              </a:rPr>
              <a:t>base de données</a:t>
            </a:r>
            <a:r>
              <a:rPr lang="fr-CA" dirty="0"/>
              <a:t> ou dans le </a:t>
            </a:r>
            <a:r>
              <a:rPr lang="fr-CA" dirty="0">
                <a:solidFill>
                  <a:srgbClr val="FA4098"/>
                </a:solidFill>
              </a:rPr>
              <a:t>File System</a:t>
            </a:r>
            <a:r>
              <a:rPr lang="fr-CA" dirty="0"/>
              <a:t> ?</a:t>
            </a:r>
          </a:p>
          <a:p>
            <a:pPr lvl="3"/>
            <a:r>
              <a:rPr lang="fr-CA" dirty="0"/>
              <a:t> </a:t>
            </a:r>
            <a:r>
              <a:rPr lang="fr-CA" dirty="0">
                <a:solidFill>
                  <a:srgbClr val="FA4098"/>
                </a:solidFill>
              </a:rPr>
              <a:t>File System</a:t>
            </a:r>
            <a:r>
              <a:rPr lang="fr-CA" dirty="0"/>
              <a:t> : Simple, performant (généralement), backups complexifiés</a:t>
            </a:r>
          </a:p>
          <a:p>
            <a:pPr lvl="3"/>
            <a:r>
              <a:rPr lang="fr-CA" dirty="0"/>
              <a:t> </a:t>
            </a:r>
            <a:r>
              <a:rPr lang="fr-CA" dirty="0">
                <a:solidFill>
                  <a:srgbClr val="FA4098"/>
                </a:solidFill>
              </a:rPr>
              <a:t>Base de données</a:t>
            </a:r>
            <a:r>
              <a:rPr lang="fr-CA" dirty="0"/>
              <a:t> : Moins simple, backups simplifiés (mais alourdis !), pas performant (Les requêtes impliquant des fichiers </a:t>
            </a:r>
            <a:r>
              <a:rPr lang="en-CA" dirty="0"/>
              <a:t>et la </a:t>
            </a:r>
            <a:r>
              <a:rPr lang="fr-CA" dirty="0"/>
              <a:t>mise en cache d’images → </a:t>
            </a:r>
            <a:r>
              <a:rPr lang="en-CA" dirty="0"/>
              <a:t>💀 </a:t>
            </a:r>
            <a:r>
              <a:rPr lang="fr-CA" dirty="0"/>
              <a:t>)</a:t>
            </a:r>
          </a:p>
          <a:p>
            <a:pPr lvl="2"/>
            <a:endParaRPr lang="fr-CA" dirty="0"/>
          </a:p>
          <a:p>
            <a:pPr lvl="2"/>
            <a:r>
              <a:rPr lang="fr-CA" dirty="0"/>
              <a:t> Dans ce cours, on utilise le File System. La base de données sert juste à garder une </a:t>
            </a:r>
            <a:r>
              <a:rPr lang="fr-CA" u="sng" dirty="0"/>
              <a:t>référence</a:t>
            </a:r>
            <a:r>
              <a:rPr lang="fr-CA" dirty="0"/>
              <a:t> vers l’emplacement du fichier dans le File System.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F018986D-DF61-8E55-CC53-CEB37D32DA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1077" y="2352580"/>
            <a:ext cx="2314813" cy="336230"/>
          </a:xfrm>
          <a:prstGeom prst="rect">
            <a:avLst/>
          </a:prstGeom>
          <a:ln w="28575">
            <a:solidFill>
              <a:srgbClr val="739CD1"/>
            </a:solidFill>
          </a:ln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0C8C96EF-8C11-DFFD-EF84-0C3E6EDA4B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3381" y="2406379"/>
            <a:ext cx="6535062" cy="228632"/>
          </a:xfrm>
          <a:prstGeom prst="rect">
            <a:avLst/>
          </a:prstGeom>
          <a:ln w="28575">
            <a:solidFill>
              <a:srgbClr val="739CD1"/>
            </a:solidFill>
          </a:ln>
        </p:spPr>
      </p:pic>
    </p:spTree>
    <p:extLst>
      <p:ext uri="{BB962C8B-B14F-4D97-AF65-F5344CB8AC3E}">
        <p14:creationId xmlns:p14="http://schemas.microsoft.com/office/powerpoint/2010/main" val="39718251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65324BD7-367E-9488-5A3F-6A844D7318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5610" y="2056795"/>
            <a:ext cx="6239794" cy="3069942"/>
          </a:xfrm>
          <a:prstGeom prst="rect">
            <a:avLst/>
          </a:prstGeom>
          <a:ln w="28575">
            <a:solidFill>
              <a:srgbClr val="739CD1"/>
            </a:solidFill>
          </a:ln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1A85438B-EE96-4FCB-A6AE-8468EAF0B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Serveurs d’images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737A214-13AE-4811-BD10-E95FBD31E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783" y="1150572"/>
            <a:ext cx="5234065" cy="5026393"/>
          </a:xfrm>
        </p:spPr>
        <p:txBody>
          <a:bodyPr/>
          <a:lstStyle/>
          <a:p>
            <a:r>
              <a:rPr lang="fr-CA" dirty="0"/>
              <a:t> Serveur d’images </a:t>
            </a:r>
            <a:r>
              <a:rPr lang="en-CA" noProof="0" dirty="0">
                <a:solidFill>
                  <a:srgbClr val="739CD1"/>
                </a:solidFill>
              </a:rPr>
              <a:t>📸💾</a:t>
            </a:r>
            <a:endParaRPr lang="fr-CA" dirty="0"/>
          </a:p>
          <a:p>
            <a:pPr lvl="1"/>
            <a:r>
              <a:rPr lang="fr-CA" sz="1800" dirty="0"/>
              <a:t> </a:t>
            </a:r>
            <a:r>
              <a:rPr lang="fr-CA" sz="1800" dirty="0">
                <a:solidFill>
                  <a:srgbClr val="FA4098"/>
                </a:solidFill>
              </a:rPr>
              <a:t>Facultatif </a:t>
            </a:r>
            <a:r>
              <a:rPr lang="fr-CA" sz="1800" dirty="0"/>
              <a:t>: Stocker plusieurs tailles différentes. (Souvent pratique pour avoir des miniatures VS taille originale)</a:t>
            </a:r>
          </a:p>
          <a:p>
            <a:pPr lvl="1"/>
            <a:endParaRPr lang="fr-CA" sz="1800" dirty="0"/>
          </a:p>
          <a:p>
            <a:pPr lvl="1"/>
            <a:r>
              <a:rPr lang="fr-CA" sz="1800" dirty="0"/>
              <a:t> </a:t>
            </a:r>
            <a:r>
              <a:rPr lang="fr-CA" sz="1800" dirty="0">
                <a:solidFill>
                  <a:srgbClr val="FA4098"/>
                </a:solidFill>
              </a:rPr>
              <a:t>ResizeMode.Min</a:t>
            </a:r>
            <a:r>
              <a:rPr lang="fr-CA" sz="1800" dirty="0"/>
              <a:t> permet de conserver les </a:t>
            </a:r>
            <a:r>
              <a:rPr lang="fr-CA" sz="1800" b="1" dirty="0"/>
              <a:t>proportions</a:t>
            </a:r>
            <a:r>
              <a:rPr lang="fr-CA" sz="1800" dirty="0"/>
              <a:t> de l’image. (On ne veut pas la déformer)</a:t>
            </a:r>
          </a:p>
          <a:p>
            <a:pPr lvl="1"/>
            <a:endParaRPr lang="fr-CA" sz="1800" dirty="0"/>
          </a:p>
          <a:p>
            <a:pPr lvl="1"/>
            <a:r>
              <a:rPr lang="fr-CA" sz="1800" dirty="0"/>
              <a:t> Remarquez qu’on stocke les images originales dans </a:t>
            </a:r>
            <a:r>
              <a:rPr lang="fr-CA" sz="1800" dirty="0">
                <a:solidFill>
                  <a:srgbClr val="FA4098"/>
                </a:solidFill>
              </a:rPr>
              <a:t>../images/original </a:t>
            </a:r>
            <a:r>
              <a:rPr lang="fr-CA" sz="1800" dirty="0"/>
              <a:t>et le format miniature dans </a:t>
            </a:r>
            <a:r>
              <a:rPr lang="fr-CA" sz="1800" dirty="0">
                <a:solidFill>
                  <a:srgbClr val="FA4098"/>
                </a:solidFill>
              </a:rPr>
              <a:t>../images/miniature</a:t>
            </a:r>
            <a:r>
              <a:rPr lang="fr-CA" sz="1800" dirty="0"/>
              <a:t>. Très important pour la suite.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0400D16-AF77-4AC7-AD62-24DD3D50120E}"/>
              </a:ext>
            </a:extLst>
          </p:cNvPr>
          <p:cNvSpPr/>
          <p:nvPr/>
        </p:nvSpPr>
        <p:spPr>
          <a:xfrm>
            <a:off x="5877802" y="3064442"/>
            <a:ext cx="6215410" cy="1550230"/>
          </a:xfrm>
          <a:prstGeom prst="rect">
            <a:avLst/>
          </a:prstGeom>
          <a:noFill/>
          <a:ln w="12700">
            <a:solidFill>
              <a:srgbClr val="FA4098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00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53071AC8-C0E5-C1A9-E809-C27A1FC89C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051" y="4949249"/>
            <a:ext cx="5372490" cy="1799587"/>
          </a:xfrm>
          <a:prstGeom prst="rect">
            <a:avLst/>
          </a:prstGeom>
          <a:ln w="28575">
            <a:solidFill>
              <a:srgbClr val="739CD1"/>
            </a:solidFill>
          </a:ln>
        </p:spPr>
      </p:pic>
    </p:spTree>
    <p:extLst>
      <p:ext uri="{BB962C8B-B14F-4D97-AF65-F5344CB8AC3E}">
        <p14:creationId xmlns:p14="http://schemas.microsoft.com/office/powerpoint/2010/main" val="2251648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8B93E428-C3BE-C282-D14A-DB49B9134C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5818" y="2127047"/>
            <a:ext cx="8845648" cy="3580381"/>
          </a:xfrm>
          <a:prstGeom prst="rect">
            <a:avLst/>
          </a:prstGeom>
          <a:ln w="28575">
            <a:solidFill>
              <a:srgbClr val="739CD1"/>
            </a:solidFill>
          </a:ln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1A85438B-EE96-4FCB-A6AE-8468EAF0B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Serveurs d’images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BD39CDC0-03CB-442A-9B1B-4C1752C8DF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 Serveur d’images </a:t>
            </a:r>
            <a:r>
              <a:rPr lang="en-CA" noProof="0" dirty="0">
                <a:solidFill>
                  <a:srgbClr val="739CD1"/>
                </a:solidFill>
              </a:rPr>
              <a:t>📸💾</a:t>
            </a:r>
            <a:endParaRPr lang="fr-CA" dirty="0"/>
          </a:p>
          <a:p>
            <a:pPr lvl="1"/>
            <a:r>
              <a:rPr lang="fr-CA" dirty="0"/>
              <a:t> Envoyer une image spécifique à l’application client pour l’afficher</a:t>
            </a:r>
            <a:endParaRPr lang="fr-CA" sz="3200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6CDC78B3-B220-458C-B13A-AB7DDCEBB47B}"/>
              </a:ext>
            </a:extLst>
          </p:cNvPr>
          <p:cNvSpPr txBox="1"/>
          <p:nvPr/>
        </p:nvSpPr>
        <p:spPr>
          <a:xfrm>
            <a:off x="0" y="6184482"/>
            <a:ext cx="120710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400" dirty="0">
                <a:solidFill>
                  <a:srgbClr val="739CD1"/>
                </a:solidFill>
              </a:rPr>
              <a:t>On peut simplement glisser la requête dans un template HTML de l’application client. Cette action ne fait aucune vérification de sécurité, nous verrons comment plus tard. Notez que </a:t>
            </a:r>
            <a:r>
              <a:rPr lang="fr-CA" sz="1400" dirty="0">
                <a:solidFill>
                  <a:srgbClr val="FA4098"/>
                </a:solidFill>
              </a:rPr>
              <a:t>[AllowAnonymous] </a:t>
            </a:r>
            <a:r>
              <a:rPr lang="fr-CA" sz="1400" dirty="0">
                <a:solidFill>
                  <a:srgbClr val="739CD1"/>
                </a:solidFill>
              </a:rPr>
              <a:t>pourrait être nécessaire au-dessus de l’</a:t>
            </a:r>
            <a:r>
              <a:rPr lang="fr-CA" sz="1400" b="1" dirty="0">
                <a:solidFill>
                  <a:srgbClr val="739CD1"/>
                </a:solidFill>
              </a:rPr>
              <a:t>action</a:t>
            </a:r>
            <a:r>
              <a:rPr lang="fr-CA" sz="1400" dirty="0">
                <a:solidFill>
                  <a:srgbClr val="739CD1"/>
                </a:solidFill>
              </a:rPr>
              <a:t> concernée si jamais le contrôleur avait l’annotation </a:t>
            </a:r>
            <a:r>
              <a:rPr lang="fr-CA" sz="1400" dirty="0">
                <a:solidFill>
                  <a:srgbClr val="FA4098"/>
                </a:solidFill>
              </a:rPr>
              <a:t>[Authorize]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A3A6CE20-3949-4393-8212-9D8B2FFAF63F}"/>
              </a:ext>
            </a:extLst>
          </p:cNvPr>
          <p:cNvSpPr txBox="1"/>
          <p:nvPr/>
        </p:nvSpPr>
        <p:spPr>
          <a:xfrm>
            <a:off x="8156210" y="3049544"/>
            <a:ext cx="3515007" cy="1173563"/>
          </a:xfrm>
          <a:prstGeom prst="rect">
            <a:avLst/>
          </a:prstGeom>
          <a:solidFill>
            <a:srgbClr val="FFFFFF"/>
          </a:solidFill>
          <a:ln w="12700">
            <a:solidFill>
              <a:srgbClr val="739CD1"/>
            </a:solidFill>
          </a:ln>
        </p:spPr>
        <p:txBody>
          <a:bodyPr wrap="square" rtlCol="0">
            <a:spAutoFit/>
          </a:bodyPr>
          <a:lstStyle/>
          <a:p>
            <a:r>
              <a:rPr lang="fr-CA" sz="1400" dirty="0">
                <a:solidFill>
                  <a:srgbClr val="739CD1"/>
                </a:solidFill>
              </a:rPr>
              <a:t>Pour cet exemple, les seules </a:t>
            </a:r>
            <a:r>
              <a:rPr lang="fr-CA" sz="1400" dirty="0">
                <a:solidFill>
                  <a:srgbClr val="FA4098"/>
                </a:solidFill>
              </a:rPr>
              <a:t>size</a:t>
            </a:r>
            <a:r>
              <a:rPr lang="fr-CA" sz="1400" dirty="0">
                <a:solidFill>
                  <a:srgbClr val="739CD1"/>
                </a:solidFill>
              </a:rPr>
              <a:t> acceptables sont </a:t>
            </a:r>
            <a:r>
              <a:rPr lang="fr-CA" sz="1400" dirty="0">
                <a:solidFill>
                  <a:srgbClr val="FA4098"/>
                </a:solidFill>
              </a:rPr>
              <a:t>original </a:t>
            </a:r>
            <a:r>
              <a:rPr lang="fr-CA" sz="1400" dirty="0">
                <a:solidFill>
                  <a:srgbClr val="739CD1"/>
                </a:solidFill>
              </a:rPr>
              <a:t>et </a:t>
            </a:r>
            <a:r>
              <a:rPr lang="fr-CA" sz="1400" dirty="0">
                <a:solidFill>
                  <a:srgbClr val="FA4098"/>
                </a:solidFill>
              </a:rPr>
              <a:t>miniature</a:t>
            </a:r>
            <a:r>
              <a:rPr lang="fr-CA" sz="1400" dirty="0">
                <a:solidFill>
                  <a:srgbClr val="739CD1"/>
                </a:solidFill>
              </a:rPr>
              <a:t> car ces termes représentent les répertoires où nous avons mis nos photos. Ça empêche aussi de fouiller dans d’autres dossiers du serveur. </a:t>
            </a:r>
            <a:r>
              <a:rPr lang="en-CA" sz="1400" dirty="0">
                <a:solidFill>
                  <a:srgbClr val="739CD1"/>
                </a:solidFill>
              </a:rPr>
              <a:t>😅</a:t>
            </a:r>
            <a:endParaRPr lang="fr-CA" sz="1400" dirty="0">
              <a:solidFill>
                <a:srgbClr val="739CD1"/>
              </a:solidFill>
            </a:endParaRPr>
          </a:p>
        </p:txBody>
      </p:sp>
      <p:cxnSp>
        <p:nvCxnSpPr>
          <p:cNvPr id="13" name="Connecteur droit avec flèche 12">
            <a:extLst>
              <a:ext uri="{FF2B5EF4-FFF2-40B4-BE49-F238E27FC236}">
                <a16:creationId xmlns:a16="http://schemas.microsoft.com/office/drawing/2014/main" id="{11B6C37F-7A73-4793-99C6-2D21BCF1696F}"/>
              </a:ext>
            </a:extLst>
          </p:cNvPr>
          <p:cNvCxnSpPr>
            <a:cxnSpLocks/>
          </p:cNvCxnSpPr>
          <p:nvPr/>
        </p:nvCxnSpPr>
        <p:spPr>
          <a:xfrm flipH="1">
            <a:off x="5648642" y="4230624"/>
            <a:ext cx="3756499" cy="436496"/>
          </a:xfrm>
          <a:prstGeom prst="straightConnector1">
            <a:avLst/>
          </a:prstGeom>
          <a:ln w="57150">
            <a:solidFill>
              <a:srgbClr val="FA409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Image 11">
            <a:extLst>
              <a:ext uri="{FF2B5EF4-FFF2-40B4-BE49-F238E27FC236}">
                <a16:creationId xmlns:a16="http://schemas.microsoft.com/office/drawing/2014/main" id="{93E47FE0-9712-468E-D632-F615A89EF7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1116" y="5791773"/>
            <a:ext cx="6535051" cy="300846"/>
          </a:xfrm>
          <a:prstGeom prst="rect">
            <a:avLst/>
          </a:prstGeom>
          <a:ln w="28575">
            <a:solidFill>
              <a:srgbClr val="739CD1"/>
            </a:solidFill>
          </a:ln>
        </p:spPr>
      </p:pic>
    </p:spTree>
    <p:extLst>
      <p:ext uri="{BB962C8B-B14F-4D97-AF65-F5344CB8AC3E}">
        <p14:creationId xmlns:p14="http://schemas.microsoft.com/office/powerpoint/2010/main" val="4597740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21A000-F0C9-4710-AB5B-B27C39532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Serveurs d’images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1551758-57EC-435B-B256-F2F19DFCBD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 Serveur d’images </a:t>
            </a:r>
            <a:r>
              <a:rPr lang="en-CA" noProof="0" dirty="0">
                <a:solidFill>
                  <a:srgbClr val="739CD1"/>
                </a:solidFill>
              </a:rPr>
              <a:t>📸💾</a:t>
            </a:r>
            <a:endParaRPr lang="fr-CA" dirty="0"/>
          </a:p>
          <a:p>
            <a:pPr lvl="1"/>
            <a:r>
              <a:rPr lang="fr-CA" dirty="0"/>
              <a:t> </a:t>
            </a:r>
            <a:r>
              <a:rPr lang="fr-CA" dirty="0">
                <a:solidFill>
                  <a:srgbClr val="FA4098"/>
                </a:solidFill>
              </a:rPr>
              <a:t>Supprimer des images </a:t>
            </a:r>
            <a:r>
              <a:rPr lang="fr-CA" dirty="0"/>
              <a:t>: On souhaite supprimer les images dans la base de données, mais aussi leur fichier sur le disque !</a:t>
            </a:r>
          </a:p>
          <a:p>
            <a:pPr lvl="2"/>
            <a:r>
              <a:rPr lang="fr-CA" dirty="0"/>
              <a:t> Exemple : on supprime un </a:t>
            </a:r>
            <a:r>
              <a:rPr lang="fr-CA" dirty="0" err="1"/>
              <a:t>Birb</a:t>
            </a:r>
            <a:r>
              <a:rPr lang="fr-CA" dirty="0"/>
              <a:t> de la BD, donc son image aussi.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633C290B-820E-286E-FDEB-087A0EC5B00A}"/>
              </a:ext>
            </a:extLst>
          </p:cNvPr>
          <p:cNvSpPr txBox="1"/>
          <p:nvPr/>
        </p:nvSpPr>
        <p:spPr>
          <a:xfrm>
            <a:off x="7973568" y="2928624"/>
            <a:ext cx="40843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>
                <a:solidFill>
                  <a:srgbClr val="739CD1"/>
                </a:solidFill>
              </a:rPr>
              <a:t>• D’ailleurs, si jamais une action permet de </a:t>
            </a:r>
            <a:r>
              <a:rPr lang="fr-CA" b="1" dirty="0">
                <a:solidFill>
                  <a:srgbClr val="FA4098"/>
                </a:solidFill>
              </a:rPr>
              <a:t>remplacer</a:t>
            </a:r>
            <a:r>
              <a:rPr lang="fr-CA" dirty="0">
                <a:solidFill>
                  <a:srgbClr val="FA4098"/>
                </a:solidFill>
              </a:rPr>
              <a:t> l’image d’un </a:t>
            </a:r>
            <a:r>
              <a:rPr lang="fr-CA" dirty="0" err="1">
                <a:solidFill>
                  <a:srgbClr val="FA4098"/>
                </a:solidFill>
              </a:rPr>
              <a:t>birb</a:t>
            </a:r>
            <a:r>
              <a:rPr lang="fr-CA" dirty="0">
                <a:solidFill>
                  <a:srgbClr val="739CD1"/>
                </a:solidFill>
              </a:rPr>
              <a:t>, il ne faut pas oublier de </a:t>
            </a:r>
            <a:r>
              <a:rPr lang="fr-CA" b="1" dirty="0">
                <a:solidFill>
                  <a:srgbClr val="739CD1"/>
                </a:solidFill>
              </a:rPr>
              <a:t>supprimer du disque</a:t>
            </a:r>
            <a:r>
              <a:rPr lang="fr-CA" dirty="0">
                <a:solidFill>
                  <a:srgbClr val="739CD1"/>
                </a:solidFill>
              </a:rPr>
              <a:t> l’image précédente !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EC4D0D7A-4E68-8BE6-8D90-EC2818DE9F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134" y="2726423"/>
            <a:ext cx="7282083" cy="3988956"/>
          </a:xfrm>
          <a:prstGeom prst="rect">
            <a:avLst/>
          </a:prstGeom>
          <a:ln w="28575">
            <a:solidFill>
              <a:srgbClr val="739CD1"/>
            </a:solidFill>
          </a:ln>
        </p:spPr>
      </p:pic>
      <p:sp>
        <p:nvSpPr>
          <p:cNvPr id="6" name="Flèche : droite 5">
            <a:extLst>
              <a:ext uri="{FF2B5EF4-FFF2-40B4-BE49-F238E27FC236}">
                <a16:creationId xmlns:a16="http://schemas.microsoft.com/office/drawing/2014/main" id="{B1C1CA74-7C7B-4FF7-8701-AC88A5E6E2D0}"/>
              </a:ext>
            </a:extLst>
          </p:cNvPr>
          <p:cNvSpPr/>
          <p:nvPr/>
        </p:nvSpPr>
        <p:spPr>
          <a:xfrm>
            <a:off x="86650" y="5254422"/>
            <a:ext cx="924857" cy="372636"/>
          </a:xfrm>
          <a:prstGeom prst="rightArrow">
            <a:avLst/>
          </a:prstGeom>
          <a:solidFill>
            <a:srgbClr val="FA40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2517183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27BCC4F-9798-425D-6BF3-A3B3BC71B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Serveurs d’images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EE86194-D1F8-4843-99F4-9533A869FF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 Autre exemple</a:t>
            </a:r>
          </a:p>
          <a:p>
            <a:pPr lvl="1"/>
            <a:r>
              <a:rPr lang="fr-CA" dirty="0"/>
              <a:t> Dans cette page HTML, on affiche une boucle de </a:t>
            </a:r>
            <a:r>
              <a:rPr lang="fr-CA" dirty="0" err="1">
                <a:solidFill>
                  <a:srgbClr val="FA4098"/>
                </a:solidFill>
              </a:rPr>
              <a:t>Birbs</a:t>
            </a:r>
            <a:r>
              <a:rPr lang="fr-CA" dirty="0"/>
              <a:t>. Pour chaque </a:t>
            </a:r>
            <a:r>
              <a:rPr lang="fr-CA" dirty="0" err="1">
                <a:solidFill>
                  <a:srgbClr val="FA4098"/>
                </a:solidFill>
              </a:rPr>
              <a:t>birb</a:t>
            </a:r>
            <a:r>
              <a:rPr lang="fr-CA" dirty="0"/>
              <a:t>, on met la requête de l’image du </a:t>
            </a:r>
            <a:r>
              <a:rPr lang="fr-CA" dirty="0" err="1">
                <a:solidFill>
                  <a:srgbClr val="FA4098"/>
                </a:solidFill>
              </a:rPr>
              <a:t>birb</a:t>
            </a:r>
            <a:r>
              <a:rPr lang="fr-CA" dirty="0"/>
              <a:t> directement dans la </a:t>
            </a:r>
            <a:r>
              <a:rPr lang="fr-CA" dirty="0">
                <a:solidFill>
                  <a:srgbClr val="FA4098"/>
                </a:solidFill>
              </a:rPr>
              <a:t>src</a:t>
            </a:r>
            <a:r>
              <a:rPr lang="fr-CA" dirty="0"/>
              <a:t> d’un élément </a:t>
            </a:r>
            <a:r>
              <a:rPr lang="fr-CA" dirty="0">
                <a:solidFill>
                  <a:srgbClr val="FA4098"/>
                </a:solidFill>
              </a:rPr>
              <a:t>&lt;img&gt;</a:t>
            </a:r>
            <a:r>
              <a:rPr lang="fr-CA" dirty="0"/>
              <a:t>.</a:t>
            </a:r>
          </a:p>
          <a:p>
            <a:pPr lvl="2"/>
            <a:r>
              <a:rPr lang="fr-CA" dirty="0"/>
              <a:t> Bien entendu, ça signifie qu’on a </a:t>
            </a:r>
            <a:r>
              <a:rPr lang="fr-CA" dirty="0">
                <a:solidFill>
                  <a:srgbClr val="FA4098"/>
                </a:solidFill>
              </a:rPr>
              <a:t>GET</a:t>
            </a:r>
            <a:r>
              <a:rPr lang="fr-CA" dirty="0"/>
              <a:t> la </a:t>
            </a:r>
            <a:r>
              <a:rPr lang="fr-CA" b="1" dirty="0"/>
              <a:t>liste de </a:t>
            </a:r>
            <a:r>
              <a:rPr lang="fr-CA" b="1" dirty="0" err="1"/>
              <a:t>birbs</a:t>
            </a:r>
            <a:r>
              <a:rPr lang="fr-CA" dirty="0"/>
              <a:t> au préalable. (Car on a besoin de leur </a:t>
            </a:r>
            <a:r>
              <a:rPr lang="fr-CA" dirty="0">
                <a:solidFill>
                  <a:srgbClr val="FA4098"/>
                </a:solidFill>
              </a:rPr>
              <a:t>id</a:t>
            </a:r>
            <a:r>
              <a:rPr lang="fr-CA" dirty="0"/>
              <a:t>)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0F4FEFFE-F615-D98F-A8BD-EF2900163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8357" y="2824352"/>
            <a:ext cx="7615286" cy="1209295"/>
          </a:xfrm>
          <a:prstGeom prst="rect">
            <a:avLst/>
          </a:prstGeom>
          <a:ln w="28575">
            <a:solidFill>
              <a:srgbClr val="739CD1"/>
            </a:solidFill>
          </a:ln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72F5E315-F6C2-C6B9-2A5F-7EEA5DF911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0472" y="4120882"/>
            <a:ext cx="9366504" cy="2668695"/>
          </a:xfrm>
          <a:prstGeom prst="rect">
            <a:avLst/>
          </a:prstGeom>
          <a:ln w="28575">
            <a:solidFill>
              <a:srgbClr val="739CD1"/>
            </a:solidFill>
          </a:ln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04EB8307-A77E-E739-7442-2CF1362B81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2043" y="2953438"/>
            <a:ext cx="1666875" cy="1109663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8D86DEEA-DF4F-F079-0DA2-D5CCCEAEE5BD}"/>
              </a:ext>
            </a:extLst>
          </p:cNvPr>
          <p:cNvSpPr txBox="1"/>
          <p:nvPr/>
        </p:nvSpPr>
        <p:spPr>
          <a:xfrm rot="21070962">
            <a:off x="10456723" y="3276734"/>
            <a:ext cx="6830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200" i="1" dirty="0" err="1"/>
              <a:t>birbs</a:t>
            </a:r>
            <a:r>
              <a:rPr lang="fr-CA" sz="1200" i="1" baseline="30000" dirty="0" err="1"/>
              <a:t>TM</a:t>
            </a:r>
            <a:endParaRPr lang="fr-CA" sz="1200" i="1" baseline="30000" dirty="0"/>
          </a:p>
        </p:txBody>
      </p:sp>
    </p:spTree>
    <p:extLst>
      <p:ext uri="{BB962C8B-B14F-4D97-AF65-F5344CB8AC3E}">
        <p14:creationId xmlns:p14="http://schemas.microsoft.com/office/powerpoint/2010/main" val="22759336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 16">
            <a:extLst>
              <a:ext uri="{FF2B5EF4-FFF2-40B4-BE49-F238E27FC236}">
                <a16:creationId xmlns:a16="http://schemas.microsoft.com/office/drawing/2014/main" id="{B379A392-A894-5715-5A81-17330B7E81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4574" y="4862976"/>
            <a:ext cx="5703206" cy="1916277"/>
          </a:xfrm>
          <a:prstGeom prst="rect">
            <a:avLst/>
          </a:prstGeom>
          <a:ln w="28575">
            <a:solidFill>
              <a:srgbClr val="7385D1"/>
            </a:solidFill>
          </a:ln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3A1540C9-FA8F-317F-6709-94FBA2F8A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err="1"/>
              <a:t>FormData</a:t>
            </a:r>
            <a:endParaRPr lang="fr-CA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5C92C10-25BC-0605-C5FE-58F7096F4A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6932" y="1150571"/>
            <a:ext cx="11118135" cy="5026393"/>
          </a:xfrm>
        </p:spPr>
        <p:txBody>
          <a:bodyPr/>
          <a:lstStyle/>
          <a:p>
            <a:r>
              <a:rPr lang="fr-CA" dirty="0"/>
              <a:t> Exemple : envoyer un </a:t>
            </a:r>
            <a:r>
              <a:rPr lang="fr-CA" dirty="0" err="1">
                <a:solidFill>
                  <a:srgbClr val="FA4098"/>
                </a:solidFill>
              </a:rPr>
              <a:t>birb</a:t>
            </a:r>
            <a:r>
              <a:rPr lang="fr-CA" dirty="0"/>
              <a:t> ET son </a:t>
            </a:r>
            <a:r>
              <a:rPr lang="fr-CA" dirty="0">
                <a:solidFill>
                  <a:srgbClr val="FA4098"/>
                </a:solidFill>
              </a:rPr>
              <a:t>image</a:t>
            </a:r>
            <a:r>
              <a:rPr lang="fr-CA" dirty="0"/>
              <a:t> simultanément</a:t>
            </a:r>
          </a:p>
          <a:p>
            <a:pPr lvl="1"/>
            <a:r>
              <a:rPr lang="fr-CA" dirty="0"/>
              <a:t> On peut glisser autant de données qu’on le souhaite dans un </a:t>
            </a:r>
            <a:r>
              <a:rPr lang="fr-CA" dirty="0" err="1">
                <a:solidFill>
                  <a:srgbClr val="FA4098"/>
                </a:solidFill>
              </a:rPr>
              <a:t>formData</a:t>
            </a:r>
            <a:r>
              <a:rPr lang="fr-CA" dirty="0"/>
              <a:t>.</a:t>
            </a:r>
          </a:p>
          <a:p>
            <a:pPr lvl="2"/>
            <a:r>
              <a:rPr lang="fr-CA" dirty="0"/>
              <a:t> On envoie ici un </a:t>
            </a:r>
            <a:r>
              <a:rPr lang="fr-CA" dirty="0">
                <a:solidFill>
                  <a:srgbClr val="FA4098"/>
                </a:solidFill>
              </a:rPr>
              <a:t>string</a:t>
            </a:r>
            <a:r>
              <a:rPr lang="fr-CA" dirty="0"/>
              <a:t> dans le </a:t>
            </a:r>
            <a:r>
              <a:rPr lang="fr-CA" dirty="0" err="1">
                <a:solidFill>
                  <a:srgbClr val="FA4098"/>
                </a:solidFill>
              </a:rPr>
              <a:t>formData</a:t>
            </a:r>
            <a:r>
              <a:rPr lang="fr-CA" dirty="0"/>
              <a:t> :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0009730F-DF80-ACB4-4366-1A85A82D0F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078" y="3739101"/>
            <a:ext cx="9802593" cy="952633"/>
          </a:xfrm>
          <a:prstGeom prst="rect">
            <a:avLst/>
          </a:prstGeom>
          <a:ln w="28575">
            <a:solidFill>
              <a:srgbClr val="7385D1"/>
            </a:solidFill>
          </a:ln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0EA675EC-2FC4-8EA4-2DA6-467AE3F548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4143" y="3168399"/>
            <a:ext cx="6697010" cy="990738"/>
          </a:xfrm>
          <a:prstGeom prst="rect">
            <a:avLst/>
          </a:prstGeom>
          <a:ln w="28575">
            <a:solidFill>
              <a:srgbClr val="7385D1"/>
            </a:solidFill>
          </a:ln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9622C2E6-3E8F-6233-1AF6-DC0AE807CB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47780" y="2402142"/>
            <a:ext cx="2972215" cy="895475"/>
          </a:xfrm>
          <a:prstGeom prst="rect">
            <a:avLst/>
          </a:prstGeom>
          <a:ln w="28575">
            <a:solidFill>
              <a:srgbClr val="7385D1"/>
            </a:solidFill>
          </a:ln>
        </p:spPr>
      </p:pic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id="{ADEF6053-EABB-AD54-033F-BE5B7F2BBF28}"/>
              </a:ext>
            </a:extLst>
          </p:cNvPr>
          <p:cNvCxnSpPr>
            <a:cxnSpLocks/>
          </p:cNvCxnSpPr>
          <p:nvPr/>
        </p:nvCxnSpPr>
        <p:spPr>
          <a:xfrm flipH="1">
            <a:off x="4162648" y="4104974"/>
            <a:ext cx="624142" cy="0"/>
          </a:xfrm>
          <a:prstGeom prst="straightConnector1">
            <a:avLst/>
          </a:prstGeom>
          <a:ln w="57150">
            <a:solidFill>
              <a:srgbClr val="FA409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eur droit avec flèche 13">
            <a:extLst>
              <a:ext uri="{FF2B5EF4-FFF2-40B4-BE49-F238E27FC236}">
                <a16:creationId xmlns:a16="http://schemas.microsoft.com/office/drawing/2014/main" id="{8F1144B0-9FDC-1A31-5A31-94EF3E9C2A17}"/>
              </a:ext>
            </a:extLst>
          </p:cNvPr>
          <p:cNvCxnSpPr>
            <a:cxnSpLocks/>
          </p:cNvCxnSpPr>
          <p:nvPr/>
        </p:nvCxnSpPr>
        <p:spPr>
          <a:xfrm flipH="1">
            <a:off x="6444903" y="5013278"/>
            <a:ext cx="624142" cy="0"/>
          </a:xfrm>
          <a:prstGeom prst="straightConnector1">
            <a:avLst/>
          </a:prstGeom>
          <a:ln w="57150">
            <a:solidFill>
              <a:srgbClr val="FA409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ZoneTexte 14">
            <a:extLst>
              <a:ext uri="{FF2B5EF4-FFF2-40B4-BE49-F238E27FC236}">
                <a16:creationId xmlns:a16="http://schemas.microsoft.com/office/drawing/2014/main" id="{B8527B49-FFF1-FA9E-80A6-243655EAA3B4}"/>
              </a:ext>
            </a:extLst>
          </p:cNvPr>
          <p:cNvSpPr txBox="1"/>
          <p:nvPr/>
        </p:nvSpPr>
        <p:spPr>
          <a:xfrm>
            <a:off x="6537657" y="6471476"/>
            <a:ext cx="25101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CA" sz="1400" dirty="0">
                <a:solidFill>
                  <a:srgbClr val="7385D1"/>
                </a:solidFill>
              </a:rPr>
              <a:t>(Sur le serveur)</a:t>
            </a:r>
          </a:p>
        </p:txBody>
      </p:sp>
    </p:spTree>
    <p:extLst>
      <p:ext uri="{BB962C8B-B14F-4D97-AF65-F5344CB8AC3E}">
        <p14:creationId xmlns:p14="http://schemas.microsoft.com/office/powerpoint/2010/main" val="8749541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A1540C9-FA8F-317F-6709-94FBA2F8A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err="1"/>
              <a:t>FormData</a:t>
            </a:r>
            <a:endParaRPr lang="fr-CA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5C92C10-25BC-0605-C5FE-58F7096F4A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 Envoyer un </a:t>
            </a:r>
            <a:r>
              <a:rPr lang="fr-CA" dirty="0">
                <a:solidFill>
                  <a:srgbClr val="FA4098"/>
                </a:solidFill>
              </a:rPr>
              <a:t>booléen</a:t>
            </a:r>
            <a:r>
              <a:rPr lang="fr-CA" dirty="0"/>
              <a:t> ou un </a:t>
            </a:r>
            <a:r>
              <a:rPr lang="fr-CA" dirty="0">
                <a:solidFill>
                  <a:srgbClr val="FA4098"/>
                </a:solidFill>
              </a:rPr>
              <a:t>nombre</a:t>
            </a:r>
            <a:r>
              <a:rPr lang="fr-CA" dirty="0"/>
              <a:t> via le </a:t>
            </a:r>
            <a:r>
              <a:rPr lang="fr-CA" dirty="0" err="1">
                <a:solidFill>
                  <a:srgbClr val="FA4098"/>
                </a:solidFill>
              </a:rPr>
              <a:t>formData</a:t>
            </a:r>
            <a:endParaRPr lang="fr-CA" dirty="0">
              <a:solidFill>
                <a:srgbClr val="FA4098"/>
              </a:solidFill>
            </a:endParaRPr>
          </a:p>
          <a:p>
            <a:pPr lvl="1"/>
            <a:r>
              <a:rPr lang="fr-CA" dirty="0"/>
              <a:t> Simple également :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3BC87AD2-D459-8E76-1C75-0F5BFA023D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011" y="3541133"/>
            <a:ext cx="4324954" cy="1019317"/>
          </a:xfrm>
          <a:prstGeom prst="rect">
            <a:avLst/>
          </a:prstGeom>
          <a:ln w="28575">
            <a:solidFill>
              <a:srgbClr val="7385D1"/>
            </a:solidFill>
          </a:ln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30FD2B0F-FB2A-3264-0F39-CB3FDB7305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5852" y="2024434"/>
            <a:ext cx="6392167" cy="4572638"/>
          </a:xfrm>
          <a:prstGeom prst="rect">
            <a:avLst/>
          </a:prstGeom>
          <a:ln w="28575">
            <a:solidFill>
              <a:srgbClr val="7385D1"/>
            </a:solidFill>
          </a:ln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26233E42-5A0F-BA38-4D9B-9FD89E78E6FA}"/>
              </a:ext>
            </a:extLst>
          </p:cNvPr>
          <p:cNvSpPr txBox="1"/>
          <p:nvPr/>
        </p:nvSpPr>
        <p:spPr>
          <a:xfrm>
            <a:off x="2602665" y="3509879"/>
            <a:ext cx="2159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CA" sz="1400" dirty="0">
                <a:solidFill>
                  <a:srgbClr val="7385D1"/>
                </a:solidFill>
              </a:rPr>
              <a:t>(</a:t>
            </a:r>
            <a:r>
              <a:rPr lang="fr-CA" sz="1400" dirty="0">
                <a:solidFill>
                  <a:srgbClr val="FA4098"/>
                </a:solidFill>
              </a:rPr>
              <a:t>Angular</a:t>
            </a:r>
            <a:r>
              <a:rPr lang="fr-CA" sz="1400" dirty="0">
                <a:solidFill>
                  <a:srgbClr val="7385D1"/>
                </a:solidFill>
              </a:rPr>
              <a:t>)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938C6492-3465-14ED-18C0-6B20651F7ED0}"/>
              </a:ext>
            </a:extLst>
          </p:cNvPr>
          <p:cNvSpPr txBox="1"/>
          <p:nvPr/>
        </p:nvSpPr>
        <p:spPr>
          <a:xfrm>
            <a:off x="9668719" y="2024434"/>
            <a:ext cx="2159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CA" sz="1400" dirty="0">
                <a:solidFill>
                  <a:srgbClr val="7385D1"/>
                </a:solidFill>
              </a:rPr>
              <a:t>(</a:t>
            </a:r>
            <a:r>
              <a:rPr lang="fr-CA" sz="1400" dirty="0">
                <a:solidFill>
                  <a:srgbClr val="FA4098"/>
                </a:solidFill>
              </a:rPr>
              <a:t>ASP.NET Core</a:t>
            </a:r>
            <a:r>
              <a:rPr lang="fr-CA" sz="1400" dirty="0">
                <a:solidFill>
                  <a:srgbClr val="7385D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80934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A1540C9-FA8F-317F-6709-94FBA2F8A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Image avec authentification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D5794DB-70D0-BE70-E93A-4F4A5DEA95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 Demander une image au serveur</a:t>
            </a:r>
          </a:p>
          <a:p>
            <a:pPr lvl="1"/>
            <a:r>
              <a:rPr lang="fr-CA" sz="2000" dirty="0"/>
              <a:t> ... mais avec authentification !</a:t>
            </a:r>
          </a:p>
          <a:p>
            <a:pPr lvl="1"/>
            <a:r>
              <a:rPr lang="fr-CA" sz="2000" dirty="0"/>
              <a:t> </a:t>
            </a:r>
            <a:r>
              <a:rPr lang="fr-CA" sz="2000" dirty="0">
                <a:solidFill>
                  <a:srgbClr val="FA4098"/>
                </a:solidFill>
              </a:rPr>
              <a:t>Étape 1</a:t>
            </a:r>
            <a:r>
              <a:rPr lang="fr-CA" sz="2000" dirty="0"/>
              <a:t> : Mettre [</a:t>
            </a:r>
            <a:r>
              <a:rPr lang="fr-CA" sz="2000" dirty="0" err="1">
                <a:solidFill>
                  <a:srgbClr val="FA4098"/>
                </a:solidFill>
              </a:rPr>
              <a:t>Authorize</a:t>
            </a:r>
            <a:r>
              <a:rPr lang="fr-CA" sz="2000" dirty="0"/>
              <a:t>] au-dessus de l’</a:t>
            </a:r>
            <a:r>
              <a:rPr lang="fr-CA" sz="2000" dirty="0">
                <a:solidFill>
                  <a:srgbClr val="FA4098"/>
                </a:solidFill>
              </a:rPr>
              <a:t>action</a:t>
            </a:r>
            <a:r>
              <a:rPr lang="fr-CA" sz="2000" dirty="0"/>
              <a:t> (ou de son </a:t>
            </a:r>
            <a:r>
              <a:rPr lang="fr-CA" sz="2000" dirty="0">
                <a:solidFill>
                  <a:srgbClr val="FA4098"/>
                </a:solidFill>
              </a:rPr>
              <a:t>contrôleur</a:t>
            </a:r>
            <a:r>
              <a:rPr lang="fr-CA" sz="2000" dirty="0"/>
              <a:t>)</a:t>
            </a: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A913F3AD-4295-9C74-20D9-35BCA2D9890B}"/>
              </a:ext>
            </a:extLst>
          </p:cNvPr>
          <p:cNvSpPr txBox="1">
            <a:spLocks/>
          </p:cNvSpPr>
          <p:nvPr/>
        </p:nvSpPr>
        <p:spPr>
          <a:xfrm>
            <a:off x="7020225" y="359356"/>
            <a:ext cx="5017977" cy="37263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bg1"/>
                </a:solidFill>
                <a:latin typeface="+mn-lt"/>
                <a:ea typeface="Verdana" panose="020B0604030504040204" pitchFamily="34" charset="0"/>
                <a:cs typeface="+mj-cs"/>
              </a:defRPr>
            </a:lvl1pPr>
          </a:lstStyle>
          <a:p>
            <a:pPr algn="r"/>
            <a:r>
              <a:rPr lang="fr-CA" sz="1800" dirty="0"/>
              <a:t>Pas nécessaire dans le TP4 !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5D2621EC-85FE-7C43-74A2-0C78FAFF0D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1255" y="2490136"/>
            <a:ext cx="8129490" cy="3312014"/>
          </a:xfrm>
          <a:prstGeom prst="rect">
            <a:avLst/>
          </a:prstGeom>
          <a:ln w="28575">
            <a:solidFill>
              <a:srgbClr val="9073D1"/>
            </a:solidFill>
          </a:ln>
        </p:spPr>
      </p:pic>
      <p:cxnSp>
        <p:nvCxnSpPr>
          <p:cNvPr id="8" name="Connecteur droit avec flèche 7">
            <a:extLst>
              <a:ext uri="{FF2B5EF4-FFF2-40B4-BE49-F238E27FC236}">
                <a16:creationId xmlns:a16="http://schemas.microsoft.com/office/drawing/2014/main" id="{54120DCE-69F0-87D3-AE02-B019C062CC31}"/>
              </a:ext>
            </a:extLst>
          </p:cNvPr>
          <p:cNvCxnSpPr>
            <a:cxnSpLocks/>
          </p:cNvCxnSpPr>
          <p:nvPr/>
        </p:nvCxnSpPr>
        <p:spPr>
          <a:xfrm flipH="1">
            <a:off x="2839816" y="2794334"/>
            <a:ext cx="624142" cy="0"/>
          </a:xfrm>
          <a:prstGeom prst="straightConnector1">
            <a:avLst/>
          </a:prstGeom>
          <a:ln w="57150">
            <a:solidFill>
              <a:srgbClr val="FA409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Image 9">
            <a:extLst>
              <a:ext uri="{FF2B5EF4-FFF2-40B4-BE49-F238E27FC236}">
                <a16:creationId xmlns:a16="http://schemas.microsoft.com/office/drawing/2014/main" id="{4E74DC9F-3A3E-F196-E34D-AFBEBC50CA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1953" y="6402207"/>
            <a:ext cx="7135793" cy="264756"/>
          </a:xfrm>
          <a:prstGeom prst="rect">
            <a:avLst/>
          </a:prstGeom>
          <a:ln w="28575">
            <a:solidFill>
              <a:srgbClr val="9073D1"/>
            </a:solidFill>
          </a:ln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E3F9E974-DFD2-0C17-D1F1-54E6C250EB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1446" y="6027392"/>
            <a:ext cx="9516803" cy="238158"/>
          </a:xfrm>
          <a:prstGeom prst="rect">
            <a:avLst/>
          </a:prstGeom>
          <a:ln w="28575">
            <a:solidFill>
              <a:srgbClr val="9073D1"/>
            </a:solidFill>
          </a:ln>
        </p:spPr>
      </p:pic>
    </p:spTree>
    <p:extLst>
      <p:ext uri="{BB962C8B-B14F-4D97-AF65-F5344CB8AC3E}">
        <p14:creationId xmlns:p14="http://schemas.microsoft.com/office/powerpoint/2010/main" val="24744391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A1540C9-FA8F-317F-6709-94FBA2F8A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Image avec authentification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D5794DB-70D0-BE70-E93A-4F4A5DEA95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 Demander une image au serveur</a:t>
            </a:r>
          </a:p>
          <a:p>
            <a:pPr lvl="1"/>
            <a:r>
              <a:rPr lang="fr-CA" sz="2000" dirty="0"/>
              <a:t> ... mais avec authentification !</a:t>
            </a:r>
          </a:p>
          <a:p>
            <a:pPr lvl="1"/>
            <a:r>
              <a:rPr lang="fr-CA" sz="2000" dirty="0"/>
              <a:t> </a:t>
            </a:r>
            <a:r>
              <a:rPr lang="fr-CA" sz="2000" dirty="0">
                <a:solidFill>
                  <a:srgbClr val="FA4098"/>
                </a:solidFill>
              </a:rPr>
              <a:t>Étape 2</a:t>
            </a:r>
            <a:r>
              <a:rPr lang="fr-CA" sz="2000" dirty="0"/>
              <a:t> : Créer un pipe qui enverra la requête avec </a:t>
            </a:r>
            <a:r>
              <a:rPr lang="fr-CA" sz="2000" dirty="0" err="1">
                <a:solidFill>
                  <a:srgbClr val="FA4098"/>
                </a:solidFill>
              </a:rPr>
              <a:t>HttpClient</a:t>
            </a:r>
            <a:endParaRPr lang="fr-CA" sz="2000" dirty="0">
              <a:solidFill>
                <a:srgbClr val="FA4098"/>
              </a:solidFill>
            </a:endParaRPr>
          </a:p>
          <a:p>
            <a:endParaRPr lang="fr-CA" dirty="0"/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A913F3AD-4295-9C74-20D9-35BCA2D9890B}"/>
              </a:ext>
            </a:extLst>
          </p:cNvPr>
          <p:cNvSpPr txBox="1">
            <a:spLocks/>
          </p:cNvSpPr>
          <p:nvPr/>
        </p:nvSpPr>
        <p:spPr>
          <a:xfrm>
            <a:off x="7020225" y="359356"/>
            <a:ext cx="5017977" cy="37263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bg1"/>
                </a:solidFill>
                <a:latin typeface="+mn-lt"/>
                <a:ea typeface="Verdana" panose="020B0604030504040204" pitchFamily="34" charset="0"/>
                <a:cs typeface="+mj-cs"/>
              </a:defRPr>
            </a:lvl1pPr>
          </a:lstStyle>
          <a:p>
            <a:pPr algn="r"/>
            <a:r>
              <a:rPr lang="fr-CA" sz="1800" dirty="0"/>
              <a:t>Pas nécessaire dans le TP4 !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C4F10BAB-974F-DE29-57BD-266E2CC127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61409" y="1004236"/>
            <a:ext cx="2276793" cy="1667108"/>
          </a:xfrm>
          <a:prstGeom prst="rect">
            <a:avLst/>
          </a:prstGeom>
          <a:ln w="28575">
            <a:solidFill>
              <a:srgbClr val="9073D1"/>
            </a:solidFill>
          </a:ln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541E4051-5AB2-689D-A3C3-F254ABCD69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9280" y="989718"/>
            <a:ext cx="1619476" cy="571580"/>
          </a:xfrm>
          <a:prstGeom prst="rect">
            <a:avLst/>
          </a:prstGeom>
          <a:ln w="28575">
            <a:solidFill>
              <a:srgbClr val="9073D1"/>
            </a:solidFill>
          </a:ln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84BB708D-3330-F3C9-3DB3-6643DA5476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7332" y="1722152"/>
            <a:ext cx="1781424" cy="1181265"/>
          </a:xfrm>
          <a:prstGeom prst="rect">
            <a:avLst/>
          </a:prstGeom>
          <a:ln w="28575">
            <a:solidFill>
              <a:srgbClr val="9073D1"/>
            </a:solidFill>
          </a:ln>
        </p:spPr>
      </p:pic>
      <p:cxnSp>
        <p:nvCxnSpPr>
          <p:cNvPr id="13" name="Connecteur droit avec flèche 12">
            <a:extLst>
              <a:ext uri="{FF2B5EF4-FFF2-40B4-BE49-F238E27FC236}">
                <a16:creationId xmlns:a16="http://schemas.microsoft.com/office/drawing/2014/main" id="{C7A96065-354C-4860-61DC-3C0628E84D77}"/>
              </a:ext>
            </a:extLst>
          </p:cNvPr>
          <p:cNvCxnSpPr>
            <a:cxnSpLocks/>
          </p:cNvCxnSpPr>
          <p:nvPr/>
        </p:nvCxnSpPr>
        <p:spPr>
          <a:xfrm flipH="1">
            <a:off x="11087704" y="2227406"/>
            <a:ext cx="624142" cy="0"/>
          </a:xfrm>
          <a:prstGeom prst="straightConnector1">
            <a:avLst/>
          </a:prstGeom>
          <a:ln w="57150">
            <a:solidFill>
              <a:srgbClr val="FA409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eur droit avec flèche 13">
            <a:extLst>
              <a:ext uri="{FF2B5EF4-FFF2-40B4-BE49-F238E27FC236}">
                <a16:creationId xmlns:a16="http://schemas.microsoft.com/office/drawing/2014/main" id="{88F97639-0922-C3C7-CA3C-2B6D037E00C1}"/>
              </a:ext>
            </a:extLst>
          </p:cNvPr>
          <p:cNvCxnSpPr>
            <a:cxnSpLocks/>
          </p:cNvCxnSpPr>
          <p:nvPr/>
        </p:nvCxnSpPr>
        <p:spPr>
          <a:xfrm>
            <a:off x="7636164" y="2563982"/>
            <a:ext cx="587709" cy="0"/>
          </a:xfrm>
          <a:prstGeom prst="straightConnector1">
            <a:avLst/>
          </a:prstGeom>
          <a:ln w="57150">
            <a:solidFill>
              <a:srgbClr val="FA409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eur droit avec flèche 17">
            <a:extLst>
              <a:ext uri="{FF2B5EF4-FFF2-40B4-BE49-F238E27FC236}">
                <a16:creationId xmlns:a16="http://schemas.microsoft.com/office/drawing/2014/main" id="{3FE2BA9E-2F2A-A9D4-EC1D-D1248468ED4F}"/>
              </a:ext>
            </a:extLst>
          </p:cNvPr>
          <p:cNvCxnSpPr>
            <a:cxnSpLocks/>
          </p:cNvCxnSpPr>
          <p:nvPr/>
        </p:nvCxnSpPr>
        <p:spPr>
          <a:xfrm>
            <a:off x="7636163" y="1411838"/>
            <a:ext cx="587709" cy="0"/>
          </a:xfrm>
          <a:prstGeom prst="straightConnector1">
            <a:avLst/>
          </a:prstGeom>
          <a:ln w="57150">
            <a:solidFill>
              <a:srgbClr val="FA409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ZoneTexte 19">
            <a:extLst>
              <a:ext uri="{FF2B5EF4-FFF2-40B4-BE49-F238E27FC236}">
                <a16:creationId xmlns:a16="http://schemas.microsoft.com/office/drawing/2014/main" id="{2612EE77-229C-ED52-2172-3A3319BEB1CC}"/>
              </a:ext>
            </a:extLst>
          </p:cNvPr>
          <p:cNvSpPr txBox="1"/>
          <p:nvPr/>
        </p:nvSpPr>
        <p:spPr>
          <a:xfrm>
            <a:off x="7930017" y="3284377"/>
            <a:ext cx="366302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>
                <a:solidFill>
                  <a:srgbClr val="9073D1"/>
                </a:solidFill>
              </a:rPr>
              <a:t>• On injecte </a:t>
            </a:r>
            <a:r>
              <a:rPr lang="fr-CA" dirty="0" err="1">
                <a:solidFill>
                  <a:srgbClr val="FA4098"/>
                </a:solidFill>
              </a:rPr>
              <a:t>HttpClient</a:t>
            </a:r>
            <a:r>
              <a:rPr lang="fr-CA" dirty="0">
                <a:solidFill>
                  <a:srgbClr val="FA4098"/>
                </a:solidFill>
              </a:rPr>
              <a:t> </a:t>
            </a:r>
            <a:r>
              <a:rPr lang="fr-CA" dirty="0">
                <a:solidFill>
                  <a:srgbClr val="9073D1"/>
                </a:solidFill>
              </a:rPr>
              <a:t>pour envoyer la requête avec des en-têtes.</a:t>
            </a:r>
          </a:p>
          <a:p>
            <a:r>
              <a:rPr lang="fr-CA" dirty="0">
                <a:solidFill>
                  <a:srgbClr val="9073D1"/>
                </a:solidFill>
              </a:rPr>
              <a:t>• On injecte </a:t>
            </a:r>
            <a:r>
              <a:rPr lang="fr-CA" dirty="0" err="1">
                <a:solidFill>
                  <a:srgbClr val="FA4098"/>
                </a:solidFill>
              </a:rPr>
              <a:t>DomSanitizer</a:t>
            </a:r>
            <a:r>
              <a:rPr lang="fr-CA" dirty="0">
                <a:solidFill>
                  <a:srgbClr val="7385D1"/>
                </a:solidFill>
              </a:rPr>
              <a:t> </a:t>
            </a:r>
            <a:r>
              <a:rPr lang="fr-CA" dirty="0">
                <a:solidFill>
                  <a:srgbClr val="9073D1"/>
                </a:solidFill>
              </a:rPr>
              <a:t>car nous autoriserons l’affichage d’une ressource (une image) venant d’un autre domaine que notre application client.</a:t>
            </a:r>
          </a:p>
          <a:p>
            <a:r>
              <a:rPr lang="fr-CA" dirty="0">
                <a:solidFill>
                  <a:srgbClr val="9073D1"/>
                </a:solidFill>
              </a:rPr>
              <a:t>• Un "</a:t>
            </a:r>
            <a:r>
              <a:rPr lang="fr-CA" dirty="0">
                <a:solidFill>
                  <a:srgbClr val="FA4098"/>
                </a:solidFill>
              </a:rPr>
              <a:t>blob</a:t>
            </a:r>
            <a:r>
              <a:rPr lang="fr-CA" dirty="0">
                <a:solidFill>
                  <a:srgbClr val="9073D1"/>
                </a:solidFill>
              </a:rPr>
              <a:t>" est un « </a:t>
            </a:r>
            <a:r>
              <a:rPr lang="fr-CA" dirty="0" err="1">
                <a:solidFill>
                  <a:srgbClr val="FA4098"/>
                </a:solidFill>
              </a:rPr>
              <a:t>B</a:t>
            </a:r>
            <a:r>
              <a:rPr lang="fr-CA" dirty="0" err="1">
                <a:solidFill>
                  <a:srgbClr val="9073D1"/>
                </a:solidFill>
              </a:rPr>
              <a:t>inary</a:t>
            </a:r>
            <a:r>
              <a:rPr lang="fr-CA" dirty="0">
                <a:solidFill>
                  <a:srgbClr val="7385D1"/>
                </a:solidFill>
              </a:rPr>
              <a:t> </a:t>
            </a:r>
            <a:r>
              <a:rPr lang="fr-CA" dirty="0">
                <a:solidFill>
                  <a:srgbClr val="FA4098"/>
                </a:solidFill>
              </a:rPr>
              <a:t>L</a:t>
            </a:r>
            <a:r>
              <a:rPr lang="fr-CA" dirty="0">
                <a:solidFill>
                  <a:srgbClr val="9073D1"/>
                </a:solidFill>
              </a:rPr>
              <a:t>arge</a:t>
            </a:r>
            <a:r>
              <a:rPr lang="fr-CA" dirty="0">
                <a:solidFill>
                  <a:srgbClr val="7385D1"/>
                </a:solidFill>
              </a:rPr>
              <a:t> </a:t>
            </a:r>
            <a:r>
              <a:rPr lang="fr-CA" dirty="0">
                <a:solidFill>
                  <a:srgbClr val="FA4098"/>
                </a:solidFill>
              </a:rPr>
              <a:t>Ob</a:t>
            </a:r>
            <a:r>
              <a:rPr lang="fr-CA" dirty="0">
                <a:solidFill>
                  <a:srgbClr val="9073D1"/>
                </a:solidFill>
              </a:rPr>
              <a:t>ject(s) » et correspond au type de réponse pour un fichier.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EFA64E02-D514-7490-B34B-2DDB1A93492F}"/>
              </a:ext>
            </a:extLst>
          </p:cNvPr>
          <p:cNvSpPr txBox="1"/>
          <p:nvPr/>
        </p:nvSpPr>
        <p:spPr>
          <a:xfrm>
            <a:off x="901959" y="6258552"/>
            <a:ext cx="110661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>
                <a:solidFill>
                  <a:srgbClr val="9073D1"/>
                </a:solidFill>
              </a:rPr>
              <a:t>Pour le moment, nous n’avons pas joint de </a:t>
            </a:r>
            <a:r>
              <a:rPr lang="fr-CA" dirty="0" err="1">
                <a:solidFill>
                  <a:srgbClr val="FA4098"/>
                </a:solidFill>
              </a:rPr>
              <a:t>token</a:t>
            </a:r>
            <a:r>
              <a:rPr lang="fr-CA" dirty="0">
                <a:solidFill>
                  <a:srgbClr val="FA4098"/>
                </a:solidFill>
              </a:rPr>
              <a:t> d’authentification</a:t>
            </a:r>
            <a:r>
              <a:rPr lang="fr-CA" dirty="0">
                <a:solidFill>
                  <a:srgbClr val="9073D1"/>
                </a:solidFill>
              </a:rPr>
              <a:t>.</a:t>
            </a:r>
            <a:r>
              <a:rPr lang="fr-CA" dirty="0">
                <a:solidFill>
                  <a:srgbClr val="7385D1"/>
                </a:solidFill>
              </a:rPr>
              <a:t> </a:t>
            </a:r>
            <a:r>
              <a:rPr lang="fr-CA" dirty="0">
                <a:solidFill>
                  <a:srgbClr val="9073D1"/>
                </a:solidFill>
              </a:rPr>
              <a:t>Nous allons le faire à l’aide d’un </a:t>
            </a:r>
            <a:r>
              <a:rPr lang="fr-CA" dirty="0" err="1">
                <a:solidFill>
                  <a:srgbClr val="FA4098"/>
                </a:solidFill>
              </a:rPr>
              <a:t>interceptor</a:t>
            </a:r>
            <a:r>
              <a:rPr lang="fr-CA" dirty="0">
                <a:solidFill>
                  <a:srgbClr val="9073D1"/>
                </a:solidFill>
              </a:rPr>
              <a:t>.</a:t>
            </a:r>
          </a:p>
        </p:txBody>
      </p:sp>
      <p:pic>
        <p:nvPicPr>
          <p:cNvPr id="23" name="Image 22">
            <a:extLst>
              <a:ext uri="{FF2B5EF4-FFF2-40B4-BE49-F238E27FC236}">
                <a16:creationId xmlns:a16="http://schemas.microsoft.com/office/drawing/2014/main" id="{1808AEEF-B2A9-F48D-7B1D-88B876B341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4834" y="3045700"/>
            <a:ext cx="6982799" cy="2924583"/>
          </a:xfrm>
          <a:prstGeom prst="rect">
            <a:avLst/>
          </a:prstGeom>
          <a:ln w="28575">
            <a:solidFill>
              <a:srgbClr val="9073D1"/>
            </a:solidFill>
          </a:ln>
        </p:spPr>
      </p:pic>
    </p:spTree>
    <p:extLst>
      <p:ext uri="{BB962C8B-B14F-4D97-AF65-F5344CB8AC3E}">
        <p14:creationId xmlns:p14="http://schemas.microsoft.com/office/powerpoint/2010/main" val="26818943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>
            <a:extLst>
              <a:ext uri="{FF2B5EF4-FFF2-40B4-BE49-F238E27FC236}">
                <a16:creationId xmlns:a16="http://schemas.microsoft.com/office/drawing/2014/main" id="{2B7C9F40-FC41-479B-9703-FD2B2A1A8F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CA" noProof="0" dirty="0"/>
              <a:t> </a:t>
            </a:r>
            <a:r>
              <a:rPr lang="en-CA" noProof="0" dirty="0" err="1"/>
              <a:t>Formulaire</a:t>
            </a:r>
            <a:r>
              <a:rPr lang="en-CA" noProof="0" dirty="0"/>
              <a:t> Angular 📝</a:t>
            </a:r>
          </a:p>
          <a:p>
            <a:pPr lvl="1"/>
            <a:r>
              <a:rPr lang="en-CA" dirty="0"/>
              <a:t> Envoyer un fichier à </a:t>
            </a:r>
            <a:r>
              <a:rPr lang="en-CA" dirty="0" err="1"/>
              <a:t>l’API</a:t>
            </a:r>
            <a:endParaRPr lang="fr-CA" noProof="0" dirty="0"/>
          </a:p>
          <a:p>
            <a:r>
              <a:rPr lang="fr-CA" noProof="0" dirty="0">
                <a:solidFill>
                  <a:srgbClr val="739CD1"/>
                </a:solidFill>
              </a:rPr>
              <a:t> </a:t>
            </a:r>
            <a:r>
              <a:rPr lang="en-CA" noProof="0" dirty="0">
                <a:solidFill>
                  <a:srgbClr val="739CD1"/>
                </a:solidFill>
              </a:rPr>
              <a:t>Serveur d’images 📸💾</a:t>
            </a:r>
          </a:p>
          <a:p>
            <a:pPr lvl="1"/>
            <a:r>
              <a:rPr lang="en-CA" dirty="0">
                <a:solidFill>
                  <a:srgbClr val="739CD1"/>
                </a:solidFill>
              </a:rPr>
              <a:t> Gestion d’images avec Web API</a:t>
            </a:r>
          </a:p>
          <a:p>
            <a:pPr lvl="1"/>
            <a:r>
              <a:rPr lang="en-CA" noProof="0" dirty="0">
                <a:solidFill>
                  <a:srgbClr val="739CD1"/>
                </a:solidFill>
              </a:rPr>
              <a:t> Envoyer des images à </a:t>
            </a:r>
            <a:r>
              <a:rPr lang="en-CA" noProof="0" dirty="0" err="1">
                <a:solidFill>
                  <a:srgbClr val="739CD1"/>
                </a:solidFill>
              </a:rPr>
              <a:t>l’application</a:t>
            </a:r>
            <a:r>
              <a:rPr lang="en-CA" noProof="0" dirty="0">
                <a:solidFill>
                  <a:srgbClr val="739CD1"/>
                </a:solidFill>
              </a:rPr>
              <a:t> Angular</a:t>
            </a:r>
          </a:p>
          <a:p>
            <a:r>
              <a:rPr lang="en-CA" dirty="0">
                <a:solidFill>
                  <a:srgbClr val="7385D1"/>
                </a:solidFill>
              </a:rPr>
              <a:t> </a:t>
            </a:r>
            <a:r>
              <a:rPr lang="en-CA" dirty="0" err="1">
                <a:solidFill>
                  <a:srgbClr val="7385D1"/>
                </a:solidFill>
              </a:rPr>
              <a:t>Envoyer</a:t>
            </a:r>
            <a:r>
              <a:rPr lang="en-CA" dirty="0">
                <a:solidFill>
                  <a:srgbClr val="7385D1"/>
                </a:solidFill>
              </a:rPr>
              <a:t> plus de </a:t>
            </a:r>
            <a:r>
              <a:rPr lang="en-CA" dirty="0" err="1">
                <a:solidFill>
                  <a:srgbClr val="7385D1"/>
                </a:solidFill>
              </a:rPr>
              <a:t>données</a:t>
            </a:r>
            <a:r>
              <a:rPr lang="en-CA" dirty="0">
                <a:solidFill>
                  <a:srgbClr val="7385D1"/>
                </a:solidFill>
              </a:rPr>
              <a:t> dans le </a:t>
            </a:r>
            <a:r>
              <a:rPr lang="en-CA" dirty="0" err="1">
                <a:solidFill>
                  <a:srgbClr val="7385D1"/>
                </a:solidFill>
              </a:rPr>
              <a:t>FormData</a:t>
            </a:r>
            <a:endParaRPr lang="en-CA" dirty="0">
              <a:solidFill>
                <a:srgbClr val="7385D1"/>
              </a:solidFill>
            </a:endParaRPr>
          </a:p>
          <a:p>
            <a:r>
              <a:rPr lang="en-CA" noProof="0" dirty="0">
                <a:solidFill>
                  <a:srgbClr val="9073D1"/>
                </a:solidFill>
              </a:rPr>
              <a:t> Demander </a:t>
            </a:r>
            <a:r>
              <a:rPr lang="en-CA" noProof="0" dirty="0" err="1">
                <a:solidFill>
                  <a:srgbClr val="9073D1"/>
                </a:solidFill>
              </a:rPr>
              <a:t>une</a:t>
            </a:r>
            <a:r>
              <a:rPr lang="en-CA" noProof="0" dirty="0">
                <a:solidFill>
                  <a:srgbClr val="9073D1"/>
                </a:solidFill>
              </a:rPr>
              <a:t> image avec </a:t>
            </a:r>
            <a:r>
              <a:rPr lang="en-CA" noProof="0" dirty="0" err="1">
                <a:solidFill>
                  <a:srgbClr val="9073D1"/>
                </a:solidFill>
              </a:rPr>
              <a:t>authentification</a:t>
            </a:r>
            <a:endParaRPr lang="en-CA" noProof="0" dirty="0">
              <a:solidFill>
                <a:srgbClr val="9073D1"/>
              </a:solidFill>
            </a:endParaRPr>
          </a:p>
          <a:p>
            <a:r>
              <a:rPr lang="en-CA" dirty="0">
                <a:solidFill>
                  <a:srgbClr val="B177BF"/>
                </a:solidFill>
              </a:rPr>
              <a:t> Images dans le seed</a:t>
            </a:r>
            <a:endParaRPr lang="fr-CA" noProof="0" dirty="0">
              <a:solidFill>
                <a:srgbClr val="B177BF"/>
              </a:solidFill>
            </a:endParaRP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B95017CD-4398-4A31-BAF2-D2A5CB579E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/>
              <a:t>Menu du jour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F6C7CCFE-208E-420C-AFB2-21FF5A9A9E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8541" y="311338"/>
            <a:ext cx="488147" cy="465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10514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A1540C9-FA8F-317F-6709-94FBA2F8A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Image avec authentification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D5794DB-70D0-BE70-E93A-4F4A5DEA95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 Demander une image au serveur</a:t>
            </a:r>
          </a:p>
          <a:p>
            <a:pPr lvl="1"/>
            <a:r>
              <a:rPr lang="fr-CA" sz="2000" dirty="0"/>
              <a:t> ... mais avec authentification !</a:t>
            </a:r>
          </a:p>
          <a:p>
            <a:pPr lvl="1"/>
            <a:r>
              <a:rPr lang="fr-CA" sz="2000" dirty="0"/>
              <a:t> </a:t>
            </a:r>
            <a:r>
              <a:rPr lang="fr-CA" sz="2000" dirty="0">
                <a:solidFill>
                  <a:srgbClr val="FA4098"/>
                </a:solidFill>
              </a:rPr>
              <a:t>Étape 3</a:t>
            </a:r>
            <a:r>
              <a:rPr lang="fr-CA" sz="2000" dirty="0"/>
              <a:t> : S’assurer d’avoir un intercepteur pour joindre le </a:t>
            </a:r>
            <a:r>
              <a:rPr lang="fr-CA" sz="2000" dirty="0" err="1"/>
              <a:t>token</a:t>
            </a:r>
            <a:r>
              <a:rPr lang="fr-CA" sz="2000" dirty="0"/>
              <a:t> d’authentification</a:t>
            </a:r>
          </a:p>
          <a:p>
            <a:pPr lvl="2"/>
            <a:r>
              <a:rPr lang="fr-CA" sz="1600" dirty="0"/>
              <a:t> Comme le pipe utilise </a:t>
            </a:r>
            <a:r>
              <a:rPr lang="fr-CA" sz="1600" dirty="0" err="1">
                <a:solidFill>
                  <a:srgbClr val="FA4098"/>
                </a:solidFill>
              </a:rPr>
              <a:t>HttpClient</a:t>
            </a:r>
            <a:r>
              <a:rPr lang="fr-CA" sz="1600" dirty="0"/>
              <a:t>, l’</a:t>
            </a:r>
            <a:r>
              <a:rPr lang="fr-CA" sz="1600" dirty="0">
                <a:solidFill>
                  <a:srgbClr val="FA4098"/>
                </a:solidFill>
              </a:rPr>
              <a:t>intercepteur</a:t>
            </a:r>
            <a:r>
              <a:rPr lang="fr-CA" sz="1600" dirty="0"/>
              <a:t> sera automatiquement appelé.</a:t>
            </a: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A913F3AD-4295-9C74-20D9-35BCA2D9890B}"/>
              </a:ext>
            </a:extLst>
          </p:cNvPr>
          <p:cNvSpPr txBox="1">
            <a:spLocks/>
          </p:cNvSpPr>
          <p:nvPr/>
        </p:nvSpPr>
        <p:spPr>
          <a:xfrm>
            <a:off x="7020225" y="359356"/>
            <a:ext cx="5017977" cy="37263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bg1"/>
                </a:solidFill>
                <a:latin typeface="+mn-lt"/>
                <a:ea typeface="Verdana" panose="020B0604030504040204" pitchFamily="34" charset="0"/>
                <a:cs typeface="+mj-cs"/>
              </a:defRPr>
            </a:lvl1pPr>
          </a:lstStyle>
          <a:p>
            <a:pPr algn="r"/>
            <a:r>
              <a:rPr lang="fr-CA" sz="1800" dirty="0"/>
              <a:t>Pas nécessaire dans le TP4 !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D5BAF116-FA6E-3273-3798-0CC413AA15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3915" y="2719707"/>
            <a:ext cx="8564170" cy="3600953"/>
          </a:xfrm>
          <a:prstGeom prst="rect">
            <a:avLst/>
          </a:prstGeom>
          <a:ln w="28575">
            <a:solidFill>
              <a:srgbClr val="9073D1"/>
            </a:solidFill>
          </a:ln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0B28DB2E-FA71-AC08-DA1E-35CE2F1A8B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1772" y="5987238"/>
            <a:ext cx="6306430" cy="666843"/>
          </a:xfrm>
          <a:prstGeom prst="rect">
            <a:avLst/>
          </a:prstGeom>
          <a:ln w="28575">
            <a:solidFill>
              <a:srgbClr val="9073D1"/>
            </a:solidFill>
          </a:ln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A9114AE1-972F-864F-74CB-F132EEC2FCA3}"/>
              </a:ext>
            </a:extLst>
          </p:cNvPr>
          <p:cNvSpPr txBox="1"/>
          <p:nvPr/>
        </p:nvSpPr>
        <p:spPr>
          <a:xfrm>
            <a:off x="5673634" y="5648684"/>
            <a:ext cx="34398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600" dirty="0">
                <a:solidFill>
                  <a:srgbClr val="9073D1"/>
                </a:solidFill>
              </a:rPr>
              <a:t>Ne pas oublier ceci dans </a:t>
            </a:r>
            <a:r>
              <a:rPr lang="fr-CA" sz="1600" dirty="0">
                <a:solidFill>
                  <a:srgbClr val="FA4098"/>
                </a:solidFill>
              </a:rPr>
              <a:t>app.module.ts</a:t>
            </a:r>
          </a:p>
        </p:txBody>
      </p:sp>
    </p:spTree>
    <p:extLst>
      <p:ext uri="{BB962C8B-B14F-4D97-AF65-F5344CB8AC3E}">
        <p14:creationId xmlns:p14="http://schemas.microsoft.com/office/powerpoint/2010/main" val="15983906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A1540C9-FA8F-317F-6709-94FBA2F8A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Image avec authentification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D5794DB-70D0-BE70-E93A-4F4A5DEA95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 Demander une image au serveur</a:t>
            </a:r>
          </a:p>
          <a:p>
            <a:pPr lvl="1"/>
            <a:r>
              <a:rPr lang="fr-CA" sz="2000" dirty="0"/>
              <a:t> ... mais avec authentification !</a:t>
            </a:r>
          </a:p>
          <a:p>
            <a:pPr lvl="1"/>
            <a:r>
              <a:rPr lang="fr-CA" sz="2000" dirty="0"/>
              <a:t> </a:t>
            </a:r>
            <a:r>
              <a:rPr lang="fr-CA" sz="2000" dirty="0">
                <a:solidFill>
                  <a:srgbClr val="FA4098"/>
                </a:solidFill>
              </a:rPr>
              <a:t>Étape 4</a:t>
            </a:r>
            <a:r>
              <a:rPr lang="fr-CA" sz="2000" dirty="0"/>
              <a:t> : Utiliser le pipe.</a:t>
            </a:r>
          </a:p>
          <a:p>
            <a:pPr lvl="2"/>
            <a:r>
              <a:rPr lang="fr-CA" sz="1800" dirty="0"/>
              <a:t> Si on est authentifié, la requête d’images se fera avec un </a:t>
            </a:r>
            <a:r>
              <a:rPr lang="fr-CA" sz="1800" dirty="0" err="1">
                <a:solidFill>
                  <a:srgbClr val="FA4098"/>
                </a:solidFill>
              </a:rPr>
              <a:t>token</a:t>
            </a:r>
            <a:r>
              <a:rPr lang="fr-CA" sz="1800" dirty="0"/>
              <a:t> et cela fonctionnera.</a:t>
            </a:r>
          </a:p>
          <a:p>
            <a:pPr lvl="2"/>
            <a:r>
              <a:rPr lang="fr-CA" sz="1800" dirty="0"/>
              <a:t> </a:t>
            </a:r>
            <a:r>
              <a:rPr lang="fr-CA" sz="1800" dirty="0">
                <a:solidFill>
                  <a:srgbClr val="FA4098"/>
                </a:solidFill>
              </a:rPr>
              <a:t>Mise en garde</a:t>
            </a:r>
            <a:r>
              <a:rPr lang="fr-CA" sz="1800" dirty="0"/>
              <a:t> : L’aspect </a:t>
            </a:r>
            <a:r>
              <a:rPr lang="fr-CA" sz="1800" dirty="0">
                <a:solidFill>
                  <a:srgbClr val="FA4098"/>
                </a:solidFill>
              </a:rPr>
              <a:t>asynchrone</a:t>
            </a:r>
            <a:r>
              <a:rPr lang="fr-CA" sz="1800" dirty="0"/>
              <a:t> peut rendre l’usage de librairie d’affichage d’images délicat. (Semaine 12)</a:t>
            </a: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A913F3AD-4295-9C74-20D9-35BCA2D9890B}"/>
              </a:ext>
            </a:extLst>
          </p:cNvPr>
          <p:cNvSpPr txBox="1">
            <a:spLocks/>
          </p:cNvSpPr>
          <p:nvPr/>
        </p:nvSpPr>
        <p:spPr>
          <a:xfrm>
            <a:off x="7020225" y="359356"/>
            <a:ext cx="5017977" cy="37263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bg1"/>
                </a:solidFill>
                <a:latin typeface="+mn-lt"/>
                <a:ea typeface="Verdana" panose="020B0604030504040204" pitchFamily="34" charset="0"/>
                <a:cs typeface="+mj-cs"/>
              </a:defRPr>
            </a:lvl1pPr>
          </a:lstStyle>
          <a:p>
            <a:pPr algn="r"/>
            <a:r>
              <a:rPr lang="fr-CA" sz="1800" dirty="0"/>
              <a:t>Pas nécessaire dans le TP4 !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798BE932-8592-5BC3-D5DC-186281B913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9177" y="3837496"/>
            <a:ext cx="7413646" cy="2940205"/>
          </a:xfrm>
          <a:prstGeom prst="rect">
            <a:avLst/>
          </a:prstGeom>
          <a:ln w="28575">
            <a:solidFill>
              <a:srgbClr val="9073D1"/>
            </a:solidFill>
          </a:ln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A122164D-7185-35DE-D508-4CFB02A79D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210" y="3351652"/>
            <a:ext cx="11317279" cy="323895"/>
          </a:xfrm>
          <a:prstGeom prst="rect">
            <a:avLst/>
          </a:prstGeom>
          <a:ln w="28575">
            <a:solidFill>
              <a:srgbClr val="9073D1"/>
            </a:solidFill>
          </a:ln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79BEAE48-6E91-D43A-41F3-ED1FB79097B6}"/>
              </a:ext>
            </a:extLst>
          </p:cNvPr>
          <p:cNvSpPr txBox="1"/>
          <p:nvPr/>
        </p:nvSpPr>
        <p:spPr>
          <a:xfrm rot="21234747">
            <a:off x="4938535" y="3908552"/>
            <a:ext cx="13597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 err="1">
                <a:solidFill>
                  <a:srgbClr val="9073D1"/>
                </a:solidFill>
              </a:rPr>
              <a:t>birbs</a:t>
            </a:r>
            <a:r>
              <a:rPr lang="fr-CA" dirty="0">
                <a:solidFill>
                  <a:srgbClr val="9073D1"/>
                </a:solidFill>
              </a:rPr>
              <a:t> </a:t>
            </a:r>
            <a:r>
              <a:rPr lang="en-CA" sz="1600" dirty="0">
                <a:solidFill>
                  <a:srgbClr val="9073D1"/>
                </a:solidFill>
              </a:rPr>
              <a:t>🔒🐦</a:t>
            </a:r>
            <a:endParaRPr lang="fr-CA" dirty="0">
              <a:solidFill>
                <a:srgbClr val="9073D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57994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A1540C9-FA8F-317F-6709-94FBA2F8A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Image avec authentification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D5794DB-70D0-BE70-E93A-4F4A5DEA95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 Demander une image au serveur</a:t>
            </a:r>
          </a:p>
          <a:p>
            <a:pPr lvl="1"/>
            <a:r>
              <a:rPr lang="fr-CA" sz="2000" dirty="0"/>
              <a:t> ... mais avec authentification !</a:t>
            </a:r>
          </a:p>
          <a:p>
            <a:pPr lvl="1"/>
            <a:r>
              <a:rPr lang="fr-CA" sz="2000" dirty="0"/>
              <a:t> On pourrait aussi en profiter pour récupérer l’utilisateur qui fait la requête d’images et seulement lui envoyer les images </a:t>
            </a:r>
            <a:r>
              <a:rPr lang="fr-CA" sz="2000" b="1" dirty="0"/>
              <a:t>si l’image lui appartient</a:t>
            </a:r>
            <a:r>
              <a:rPr lang="fr-CA" sz="2000" dirty="0"/>
              <a:t> ou qu’elle n’est </a:t>
            </a:r>
            <a:r>
              <a:rPr lang="fr-CA" sz="2000" b="1" dirty="0"/>
              <a:t>pas privée </a:t>
            </a:r>
            <a:r>
              <a:rPr lang="fr-CA" sz="2000" dirty="0"/>
              <a:t>!</a:t>
            </a: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A913F3AD-4295-9C74-20D9-35BCA2D9890B}"/>
              </a:ext>
            </a:extLst>
          </p:cNvPr>
          <p:cNvSpPr txBox="1">
            <a:spLocks/>
          </p:cNvSpPr>
          <p:nvPr/>
        </p:nvSpPr>
        <p:spPr>
          <a:xfrm>
            <a:off x="7020225" y="359356"/>
            <a:ext cx="5017977" cy="37263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bg1"/>
                </a:solidFill>
                <a:latin typeface="+mn-lt"/>
                <a:ea typeface="Verdana" panose="020B0604030504040204" pitchFamily="34" charset="0"/>
                <a:cs typeface="+mj-cs"/>
              </a:defRPr>
            </a:lvl1pPr>
          </a:lstStyle>
          <a:p>
            <a:pPr algn="r"/>
            <a:r>
              <a:rPr lang="fr-CA" sz="1800" dirty="0"/>
              <a:t>Pas nécessaire dans le TP4 !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C2A0AA42-0F25-AADC-AF82-73AEA7159A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6624" y="2944362"/>
            <a:ext cx="9678751" cy="2810267"/>
          </a:xfrm>
          <a:prstGeom prst="rect">
            <a:avLst/>
          </a:prstGeom>
          <a:ln w="28575">
            <a:solidFill>
              <a:srgbClr val="9073D1"/>
            </a:solidFill>
          </a:ln>
        </p:spPr>
      </p:pic>
    </p:spTree>
    <p:extLst>
      <p:ext uri="{BB962C8B-B14F-4D97-AF65-F5344CB8AC3E}">
        <p14:creationId xmlns:p14="http://schemas.microsoft.com/office/powerpoint/2010/main" val="20700225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A1540C9-FA8F-317F-6709-94FBA2F8A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Image avec authentification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D5794DB-70D0-BE70-E93A-4F4A5DEA95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 Alternative sans </a:t>
            </a:r>
            <a:r>
              <a:rPr lang="fr-CA" dirty="0">
                <a:solidFill>
                  <a:srgbClr val="FA4098"/>
                </a:solidFill>
              </a:rPr>
              <a:t>pipe</a:t>
            </a:r>
            <a:r>
              <a:rPr lang="fr-CA" dirty="0"/>
              <a:t> (mais toujours avec </a:t>
            </a:r>
            <a:r>
              <a:rPr lang="fr-CA" dirty="0">
                <a:solidFill>
                  <a:srgbClr val="FA4098"/>
                </a:solidFill>
              </a:rPr>
              <a:t>intercepteur</a:t>
            </a:r>
            <a:r>
              <a:rPr lang="fr-CA" dirty="0"/>
              <a:t>)</a:t>
            </a:r>
          </a:p>
          <a:p>
            <a:endParaRPr lang="fr-CA" dirty="0"/>
          </a:p>
          <a:p>
            <a:endParaRPr lang="fr-CA" dirty="0"/>
          </a:p>
          <a:p>
            <a:endParaRPr lang="fr-CA" dirty="0"/>
          </a:p>
          <a:p>
            <a:endParaRPr lang="fr-CA" dirty="0"/>
          </a:p>
          <a:p>
            <a:pPr lvl="1"/>
            <a:endParaRPr lang="fr-CA" dirty="0"/>
          </a:p>
          <a:p>
            <a:pPr lvl="1"/>
            <a:r>
              <a:rPr lang="fr-CA" dirty="0"/>
              <a:t> Assurez-vous que la fonction </a:t>
            </a:r>
            <a:r>
              <a:rPr lang="fr-CA" dirty="0" err="1">
                <a:solidFill>
                  <a:srgbClr val="FA4098"/>
                </a:solidFill>
              </a:rPr>
              <a:t>requestPicture</a:t>
            </a:r>
            <a:r>
              <a:rPr lang="fr-CA" dirty="0">
                <a:solidFill>
                  <a:srgbClr val="FA4098"/>
                </a:solidFill>
              </a:rPr>
              <a:t>()</a:t>
            </a:r>
            <a:r>
              <a:rPr lang="fr-CA" dirty="0"/>
              <a:t> soit appelée quelque part.</a:t>
            </a: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A913F3AD-4295-9C74-20D9-35BCA2D9890B}"/>
              </a:ext>
            </a:extLst>
          </p:cNvPr>
          <p:cNvSpPr txBox="1">
            <a:spLocks/>
          </p:cNvSpPr>
          <p:nvPr/>
        </p:nvSpPr>
        <p:spPr>
          <a:xfrm>
            <a:off x="7020225" y="359356"/>
            <a:ext cx="5017977" cy="37263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bg1"/>
                </a:solidFill>
                <a:latin typeface="+mn-lt"/>
                <a:ea typeface="Verdana" panose="020B0604030504040204" pitchFamily="34" charset="0"/>
                <a:cs typeface="+mj-cs"/>
              </a:defRPr>
            </a:lvl1pPr>
          </a:lstStyle>
          <a:p>
            <a:pPr algn="r"/>
            <a:r>
              <a:rPr lang="fr-CA" sz="1800" dirty="0"/>
              <a:t>Pas nécessaire dans le TP4 !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A57B5A8D-542A-EA75-6B0E-537E70765F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4431" y="2213078"/>
            <a:ext cx="3781953" cy="266737"/>
          </a:xfrm>
          <a:prstGeom prst="rect">
            <a:avLst/>
          </a:prstGeom>
          <a:ln w="28575">
            <a:solidFill>
              <a:srgbClr val="9073D1"/>
            </a:solidFill>
          </a:ln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6F1B4A59-F82F-1FD3-BBA0-CE16DCB77F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5455" y="1800542"/>
            <a:ext cx="3019846" cy="704948"/>
          </a:xfrm>
          <a:prstGeom prst="rect">
            <a:avLst/>
          </a:prstGeom>
          <a:ln w="28575">
            <a:solidFill>
              <a:srgbClr val="9073D1"/>
            </a:solidFill>
          </a:ln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EE5B1B7D-9E47-00A3-FC0B-35661218F3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299" y="2804886"/>
            <a:ext cx="10402866" cy="766608"/>
          </a:xfrm>
          <a:prstGeom prst="rect">
            <a:avLst/>
          </a:prstGeom>
          <a:ln w="28575">
            <a:solidFill>
              <a:srgbClr val="9073D1"/>
            </a:solidFill>
          </a:ln>
        </p:spPr>
      </p:pic>
      <p:cxnSp>
        <p:nvCxnSpPr>
          <p:cNvPr id="11" name="Connecteur droit avec flèche 10">
            <a:extLst>
              <a:ext uri="{FF2B5EF4-FFF2-40B4-BE49-F238E27FC236}">
                <a16:creationId xmlns:a16="http://schemas.microsoft.com/office/drawing/2014/main" id="{E9C7ABB2-A385-45D2-BAB2-5F7DAC95CC83}"/>
              </a:ext>
            </a:extLst>
          </p:cNvPr>
          <p:cNvCxnSpPr>
            <a:cxnSpLocks/>
          </p:cNvCxnSpPr>
          <p:nvPr/>
        </p:nvCxnSpPr>
        <p:spPr>
          <a:xfrm>
            <a:off x="6189408" y="2346447"/>
            <a:ext cx="587709" cy="0"/>
          </a:xfrm>
          <a:prstGeom prst="straightConnector1">
            <a:avLst/>
          </a:prstGeom>
          <a:ln w="57150">
            <a:solidFill>
              <a:srgbClr val="FA409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6717779F-365F-A5C2-0DB1-BBE8FAFFFA65}"/>
              </a:ext>
            </a:extLst>
          </p:cNvPr>
          <p:cNvCxnSpPr>
            <a:cxnSpLocks/>
          </p:cNvCxnSpPr>
          <p:nvPr/>
        </p:nvCxnSpPr>
        <p:spPr>
          <a:xfrm flipV="1">
            <a:off x="1189973" y="3385851"/>
            <a:ext cx="422246" cy="310998"/>
          </a:xfrm>
          <a:prstGeom prst="straightConnector1">
            <a:avLst/>
          </a:prstGeom>
          <a:ln w="57150">
            <a:solidFill>
              <a:srgbClr val="FA409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Image 15">
            <a:extLst>
              <a:ext uri="{FF2B5EF4-FFF2-40B4-BE49-F238E27FC236}">
                <a16:creationId xmlns:a16="http://schemas.microsoft.com/office/drawing/2014/main" id="{23F99187-0699-C8F2-AE1A-31081E7AD4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98112" y="4509223"/>
            <a:ext cx="3795776" cy="2126180"/>
          </a:xfrm>
          <a:prstGeom prst="rect">
            <a:avLst/>
          </a:prstGeom>
          <a:ln w="28575">
            <a:solidFill>
              <a:srgbClr val="9073D1"/>
            </a:solidFill>
          </a:ln>
        </p:spPr>
      </p:pic>
    </p:spTree>
    <p:extLst>
      <p:ext uri="{BB962C8B-B14F-4D97-AF65-F5344CB8AC3E}">
        <p14:creationId xmlns:p14="http://schemas.microsoft.com/office/powerpoint/2010/main" val="15430574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7D9AC14-4B6B-808B-21ED-D56F90A591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Image dans le </a:t>
            </a:r>
            <a:r>
              <a:rPr lang="fr-CA" dirty="0" err="1"/>
              <a:t>seed</a:t>
            </a:r>
            <a:endParaRPr lang="fr-CA" dirty="0"/>
          </a:p>
        </p:txBody>
      </p:sp>
      <p:sp>
        <p:nvSpPr>
          <p:cNvPr id="13" name="Espace réservé du contenu 12">
            <a:extLst>
              <a:ext uri="{FF2B5EF4-FFF2-40B4-BE49-F238E27FC236}">
                <a16:creationId xmlns:a16="http://schemas.microsoft.com/office/drawing/2014/main" id="{FEC008B4-DC92-1559-5528-DDDC0DAD34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 Image dans le </a:t>
            </a:r>
            <a:r>
              <a:rPr lang="fr-CA" dirty="0" err="1"/>
              <a:t>seed</a:t>
            </a:r>
            <a:endParaRPr lang="fr-CA" dirty="0"/>
          </a:p>
          <a:p>
            <a:pPr lvl="1"/>
            <a:r>
              <a:rPr lang="fr-CA" dirty="0"/>
              <a:t> </a:t>
            </a:r>
            <a:r>
              <a:rPr lang="fr-CA" dirty="0">
                <a:solidFill>
                  <a:srgbClr val="FA4098"/>
                </a:solidFill>
              </a:rPr>
              <a:t>Étape 1</a:t>
            </a:r>
            <a:r>
              <a:rPr lang="fr-CA" dirty="0"/>
              <a:t> : Préparer l’image de votre choix dans sa taille originale.</a:t>
            </a:r>
          </a:p>
          <a:p>
            <a:pPr lvl="2"/>
            <a:r>
              <a:rPr lang="fr-CA" dirty="0"/>
              <a:t> Le nom de l’image doit respecter le format GUID. (taille : </a:t>
            </a:r>
            <a:r>
              <a:rPr lang="fr-CA" dirty="0">
                <a:solidFill>
                  <a:srgbClr val="FA4098"/>
                </a:solidFill>
              </a:rPr>
              <a:t>8</a:t>
            </a:r>
            <a:r>
              <a:rPr lang="fr-CA" dirty="0"/>
              <a:t>-</a:t>
            </a:r>
            <a:r>
              <a:rPr lang="fr-CA" dirty="0">
                <a:solidFill>
                  <a:srgbClr val="FA4098"/>
                </a:solidFill>
              </a:rPr>
              <a:t>4</a:t>
            </a:r>
            <a:r>
              <a:rPr lang="fr-CA" dirty="0"/>
              <a:t>-</a:t>
            </a:r>
            <a:r>
              <a:rPr lang="fr-CA" dirty="0">
                <a:solidFill>
                  <a:srgbClr val="FA4098"/>
                </a:solidFill>
              </a:rPr>
              <a:t>4</a:t>
            </a:r>
            <a:r>
              <a:rPr lang="fr-CA" dirty="0"/>
              <a:t>-</a:t>
            </a:r>
            <a:r>
              <a:rPr lang="fr-CA" dirty="0">
                <a:solidFill>
                  <a:srgbClr val="FA4098"/>
                </a:solidFill>
              </a:rPr>
              <a:t>4</a:t>
            </a:r>
            <a:r>
              <a:rPr lang="fr-CA" dirty="0"/>
              <a:t>-</a:t>
            </a:r>
            <a:r>
              <a:rPr lang="fr-CA" dirty="0">
                <a:solidFill>
                  <a:srgbClr val="FA4098"/>
                </a:solidFill>
              </a:rPr>
              <a:t>12</a:t>
            </a:r>
            <a:r>
              <a:rPr lang="fr-CA" dirty="0"/>
              <a:t>, caractères : </a:t>
            </a:r>
            <a:r>
              <a:rPr lang="fr-CA" dirty="0">
                <a:solidFill>
                  <a:srgbClr val="FA4098"/>
                </a:solidFill>
              </a:rPr>
              <a:t>0</a:t>
            </a:r>
            <a:r>
              <a:rPr lang="fr-CA" dirty="0"/>
              <a:t> à </a:t>
            </a:r>
            <a:r>
              <a:rPr lang="fr-CA" dirty="0">
                <a:solidFill>
                  <a:srgbClr val="FA4098"/>
                </a:solidFill>
              </a:rPr>
              <a:t>9</a:t>
            </a:r>
            <a:r>
              <a:rPr lang="fr-CA" dirty="0"/>
              <a:t>, </a:t>
            </a:r>
            <a:r>
              <a:rPr lang="fr-CA" dirty="0">
                <a:solidFill>
                  <a:srgbClr val="FA4098"/>
                </a:solidFill>
              </a:rPr>
              <a:t>a</a:t>
            </a:r>
            <a:r>
              <a:rPr lang="fr-CA" dirty="0"/>
              <a:t> à </a:t>
            </a:r>
            <a:r>
              <a:rPr lang="fr-CA" dirty="0">
                <a:solidFill>
                  <a:srgbClr val="FA4098"/>
                </a:solidFill>
              </a:rPr>
              <a:t>f</a:t>
            </a:r>
            <a:r>
              <a:rPr lang="fr-CA" dirty="0"/>
              <a:t>)</a:t>
            </a:r>
          </a:p>
          <a:p>
            <a:pPr lvl="2"/>
            <a:endParaRPr lang="fr-CA" dirty="0"/>
          </a:p>
          <a:p>
            <a:pPr lvl="2"/>
            <a:endParaRPr lang="fr-CA" dirty="0"/>
          </a:p>
          <a:p>
            <a:pPr lvl="2"/>
            <a:endParaRPr lang="fr-CA" dirty="0"/>
          </a:p>
          <a:p>
            <a:pPr lvl="2"/>
            <a:endParaRPr lang="fr-CA" dirty="0"/>
          </a:p>
          <a:p>
            <a:pPr lvl="2"/>
            <a:endParaRPr lang="fr-CA" dirty="0"/>
          </a:p>
          <a:p>
            <a:pPr lvl="2"/>
            <a:endParaRPr lang="fr-CA" dirty="0"/>
          </a:p>
          <a:p>
            <a:pPr lvl="2"/>
            <a:endParaRPr lang="fr-CA" dirty="0"/>
          </a:p>
          <a:p>
            <a:pPr lvl="2"/>
            <a:endParaRPr lang="fr-CA" dirty="0"/>
          </a:p>
          <a:p>
            <a:pPr lvl="2"/>
            <a:endParaRPr lang="fr-CA" dirty="0"/>
          </a:p>
          <a:p>
            <a:pPr lvl="2"/>
            <a:r>
              <a:rPr lang="fr-CA" dirty="0"/>
              <a:t> Placez cette image dans le dossier du serveur.</a:t>
            </a:r>
          </a:p>
        </p:txBody>
      </p:sp>
      <p:pic>
        <p:nvPicPr>
          <p:cNvPr id="14" name="Espace réservé du contenu 4">
            <a:extLst>
              <a:ext uri="{FF2B5EF4-FFF2-40B4-BE49-F238E27FC236}">
                <a16:creationId xmlns:a16="http://schemas.microsoft.com/office/drawing/2014/main" id="{24E3424B-458C-056B-CFC0-DBC8EEA587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0589" y="2465337"/>
            <a:ext cx="6935168" cy="2543530"/>
          </a:xfrm>
          <a:prstGeom prst="rect">
            <a:avLst/>
          </a:prstGeom>
          <a:ln w="28575">
            <a:solidFill>
              <a:srgbClr val="B177BF"/>
            </a:solidFill>
          </a:ln>
        </p:spPr>
      </p:pic>
      <p:cxnSp>
        <p:nvCxnSpPr>
          <p:cNvPr id="15" name="Connecteur droit avec flèche 14">
            <a:extLst>
              <a:ext uri="{FF2B5EF4-FFF2-40B4-BE49-F238E27FC236}">
                <a16:creationId xmlns:a16="http://schemas.microsoft.com/office/drawing/2014/main" id="{B9C5BEE7-8222-584C-048A-C33DFE3B3AC9}"/>
              </a:ext>
            </a:extLst>
          </p:cNvPr>
          <p:cNvCxnSpPr>
            <a:cxnSpLocks/>
          </p:cNvCxnSpPr>
          <p:nvPr/>
        </p:nvCxnSpPr>
        <p:spPr>
          <a:xfrm flipH="1" flipV="1">
            <a:off x="9845409" y="4709774"/>
            <a:ext cx="536079" cy="368194"/>
          </a:xfrm>
          <a:prstGeom prst="straightConnector1">
            <a:avLst/>
          </a:prstGeom>
          <a:ln w="57150">
            <a:solidFill>
              <a:srgbClr val="FA409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Image 15">
            <a:extLst>
              <a:ext uri="{FF2B5EF4-FFF2-40B4-BE49-F238E27FC236}">
                <a16:creationId xmlns:a16="http://schemas.microsoft.com/office/drawing/2014/main" id="{901299CC-78E5-442D-915F-BE3C5EF92D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185" y="2599510"/>
            <a:ext cx="3025245" cy="2275184"/>
          </a:xfrm>
          <a:prstGeom prst="rect">
            <a:avLst/>
          </a:prstGeom>
        </p:spPr>
      </p:pic>
      <p:sp>
        <p:nvSpPr>
          <p:cNvPr id="17" name="ZoneTexte 16">
            <a:extLst>
              <a:ext uri="{FF2B5EF4-FFF2-40B4-BE49-F238E27FC236}">
                <a16:creationId xmlns:a16="http://schemas.microsoft.com/office/drawing/2014/main" id="{9F0AD07C-7C3B-5BA3-D383-6DB3969A079C}"/>
              </a:ext>
            </a:extLst>
          </p:cNvPr>
          <p:cNvSpPr txBox="1"/>
          <p:nvPr/>
        </p:nvSpPr>
        <p:spPr>
          <a:xfrm rot="20890048">
            <a:off x="2958473" y="3980985"/>
            <a:ext cx="7985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400" dirty="0">
                <a:solidFill>
                  <a:srgbClr val="FFFFFF"/>
                </a:solidFill>
              </a:rPr>
              <a:t>smol</a:t>
            </a:r>
          </a:p>
        </p:txBody>
      </p:sp>
    </p:spTree>
    <p:extLst>
      <p:ext uri="{BB962C8B-B14F-4D97-AF65-F5344CB8AC3E}">
        <p14:creationId xmlns:p14="http://schemas.microsoft.com/office/powerpoint/2010/main" val="29949803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7D9AC14-4B6B-808B-21ED-D56F90A591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Image dans le </a:t>
            </a:r>
            <a:r>
              <a:rPr lang="fr-CA" dirty="0" err="1"/>
              <a:t>seed</a:t>
            </a:r>
            <a:endParaRPr lang="fr-CA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0834A56-8565-E930-D9C5-B0AD4F1510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 Image dans le </a:t>
            </a:r>
            <a:r>
              <a:rPr lang="fr-CA" dirty="0" err="1"/>
              <a:t>seed</a:t>
            </a:r>
            <a:endParaRPr lang="fr-CA" dirty="0"/>
          </a:p>
          <a:p>
            <a:pPr lvl="1"/>
            <a:r>
              <a:rPr lang="fr-CA" dirty="0"/>
              <a:t> </a:t>
            </a:r>
            <a:r>
              <a:rPr lang="fr-CA" dirty="0">
                <a:solidFill>
                  <a:srgbClr val="FA4098"/>
                </a:solidFill>
              </a:rPr>
              <a:t>Étape 2</a:t>
            </a:r>
            <a:r>
              <a:rPr lang="fr-CA" dirty="0"/>
              <a:t> : Ajouter les données et l’image au </a:t>
            </a:r>
            <a:r>
              <a:rPr lang="fr-CA" dirty="0" err="1"/>
              <a:t>seed</a:t>
            </a:r>
            <a:r>
              <a:rPr lang="fr-CA" dirty="0"/>
              <a:t> 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5D87B654-CC4A-57B3-746D-4AC252CF3C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049" y="2465683"/>
            <a:ext cx="8269847" cy="3820493"/>
          </a:xfrm>
          <a:prstGeom prst="rect">
            <a:avLst/>
          </a:prstGeom>
          <a:ln w="28575">
            <a:solidFill>
              <a:srgbClr val="B177BF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036F5C4-8442-A38A-FA4E-DEB011A18586}"/>
              </a:ext>
            </a:extLst>
          </p:cNvPr>
          <p:cNvSpPr/>
          <p:nvPr/>
        </p:nvSpPr>
        <p:spPr>
          <a:xfrm>
            <a:off x="732778" y="4557962"/>
            <a:ext cx="7801622" cy="1666054"/>
          </a:xfrm>
          <a:prstGeom prst="rect">
            <a:avLst/>
          </a:prstGeom>
          <a:noFill/>
          <a:ln w="12700">
            <a:solidFill>
              <a:srgbClr val="FA4098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00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A6A16E95-5F7F-0988-A525-9FF34AA44F06}"/>
              </a:ext>
            </a:extLst>
          </p:cNvPr>
          <p:cNvSpPr txBox="1"/>
          <p:nvPr/>
        </p:nvSpPr>
        <p:spPr>
          <a:xfrm>
            <a:off x="5472163" y="3973187"/>
            <a:ext cx="33184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600" dirty="0">
                <a:solidFill>
                  <a:srgbClr val="B177BF"/>
                </a:solidFill>
              </a:rPr>
              <a:t>On peut en profiter pour faire une copie d’une autre taille si nécessaire.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7E8F4888-DFF5-D6E8-31C9-7B287FDC6FE9}"/>
              </a:ext>
            </a:extLst>
          </p:cNvPr>
          <p:cNvSpPr txBox="1"/>
          <p:nvPr/>
        </p:nvSpPr>
        <p:spPr>
          <a:xfrm>
            <a:off x="8790630" y="2465683"/>
            <a:ext cx="3318468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600" dirty="0">
                <a:solidFill>
                  <a:srgbClr val="B177BF"/>
                </a:solidFill>
              </a:rPr>
              <a:t>• Assurez vous que la BD est vide avant d’ajouter des données. (Sinon l’</a:t>
            </a:r>
            <a:r>
              <a:rPr lang="fr-CA" sz="1600" dirty="0">
                <a:solidFill>
                  <a:srgbClr val="FA4098"/>
                </a:solidFill>
              </a:rPr>
              <a:t>Id</a:t>
            </a:r>
            <a:r>
              <a:rPr lang="fr-CA" sz="1600" dirty="0">
                <a:solidFill>
                  <a:srgbClr val="B177BF"/>
                </a:solidFill>
              </a:rPr>
              <a:t> = </a:t>
            </a:r>
            <a:r>
              <a:rPr lang="fr-CA" sz="1600" dirty="0">
                <a:solidFill>
                  <a:srgbClr val="FA4098"/>
                </a:solidFill>
              </a:rPr>
              <a:t>1</a:t>
            </a:r>
            <a:r>
              <a:rPr lang="fr-CA" sz="1600" dirty="0">
                <a:solidFill>
                  <a:srgbClr val="B177BF"/>
                </a:solidFill>
              </a:rPr>
              <a:t> sera déjà pris ...)</a:t>
            </a:r>
          </a:p>
          <a:p>
            <a:endParaRPr lang="fr-CA" sz="1600" dirty="0">
              <a:solidFill>
                <a:srgbClr val="B177BF"/>
              </a:solidFill>
            </a:endParaRPr>
          </a:p>
          <a:p>
            <a:r>
              <a:rPr lang="fr-CA" sz="1600" dirty="0">
                <a:solidFill>
                  <a:srgbClr val="B177BF"/>
                </a:solidFill>
              </a:rPr>
              <a:t>• N’oubliez pas qu’il faut </a:t>
            </a:r>
            <a:r>
              <a:rPr lang="fr-CA" sz="1600" b="1" dirty="0">
                <a:solidFill>
                  <a:srgbClr val="B177BF"/>
                </a:solidFill>
              </a:rPr>
              <a:t>créer une nouvelle migration</a:t>
            </a:r>
            <a:r>
              <a:rPr lang="fr-CA" sz="1600" dirty="0">
                <a:solidFill>
                  <a:srgbClr val="B177BF"/>
                </a:solidFill>
              </a:rPr>
              <a:t> dès que modifie le </a:t>
            </a:r>
            <a:r>
              <a:rPr lang="fr-CA" sz="1600" dirty="0" err="1">
                <a:solidFill>
                  <a:srgbClr val="B177BF"/>
                </a:solidFill>
              </a:rPr>
              <a:t>seed</a:t>
            </a:r>
            <a:r>
              <a:rPr lang="fr-CA" sz="1600" dirty="0">
                <a:solidFill>
                  <a:srgbClr val="B177BF"/>
                </a:solidFill>
              </a:rPr>
              <a:t> et qu’on doit ensuite </a:t>
            </a:r>
            <a:r>
              <a:rPr lang="fr-CA" sz="1600" b="1" dirty="0">
                <a:solidFill>
                  <a:srgbClr val="B177BF"/>
                </a:solidFill>
              </a:rPr>
              <a:t>mettre à jour la base de données</a:t>
            </a:r>
            <a:r>
              <a:rPr lang="fr-CA" sz="1600" dirty="0">
                <a:solidFill>
                  <a:srgbClr val="B177BF"/>
                </a:solidFill>
              </a:rPr>
              <a:t> !</a:t>
            </a:r>
          </a:p>
          <a:p>
            <a:endParaRPr lang="fr-CA" sz="1600" dirty="0">
              <a:solidFill>
                <a:srgbClr val="B177BF"/>
              </a:solidFill>
            </a:endParaRPr>
          </a:p>
          <a:p>
            <a:pPr algn="ctr"/>
            <a:r>
              <a:rPr lang="fr-CA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dotnet</a:t>
            </a:r>
            <a:r>
              <a:rPr lang="fr-CA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CA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ef</a:t>
            </a:r>
            <a:r>
              <a:rPr lang="fr-CA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migrations add </a:t>
            </a:r>
            <a:r>
              <a:rPr lang="fr-CA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seedImage</a:t>
            </a:r>
            <a:endParaRPr lang="fr-CA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fr-CA" sz="1600" dirty="0">
              <a:solidFill>
                <a:srgbClr val="B177BF"/>
              </a:solidFill>
            </a:endParaRPr>
          </a:p>
          <a:p>
            <a:pPr algn="ctr"/>
            <a:r>
              <a:rPr lang="fr-CA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dotnet</a:t>
            </a:r>
            <a:r>
              <a:rPr lang="fr-CA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CA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ef</a:t>
            </a:r>
            <a:r>
              <a:rPr lang="fr-CA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database update</a:t>
            </a:r>
          </a:p>
        </p:txBody>
      </p:sp>
    </p:spTree>
    <p:extLst>
      <p:ext uri="{BB962C8B-B14F-4D97-AF65-F5344CB8AC3E}">
        <p14:creationId xmlns:p14="http://schemas.microsoft.com/office/powerpoint/2010/main" val="14512568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7D9AC14-4B6B-808B-21ED-D56F90A591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Image dans le </a:t>
            </a:r>
            <a:r>
              <a:rPr lang="fr-CA" dirty="0" err="1"/>
              <a:t>seed</a:t>
            </a:r>
            <a:endParaRPr lang="fr-CA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0834A56-8565-E930-D9C5-B0AD4F1510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 Image dans le </a:t>
            </a:r>
            <a:r>
              <a:rPr lang="fr-CA" dirty="0" err="1"/>
              <a:t>seed</a:t>
            </a:r>
            <a:endParaRPr lang="fr-CA" dirty="0"/>
          </a:p>
          <a:p>
            <a:pPr lvl="1"/>
            <a:r>
              <a:rPr lang="fr-CA" dirty="0"/>
              <a:t> L’image devrait ensuite être disponible si vous en faites la requête.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C8A84E4-6A60-F16D-3AA1-AFA15523E8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3899" y="2149081"/>
            <a:ext cx="5391902" cy="3029373"/>
          </a:xfrm>
          <a:prstGeom prst="rect">
            <a:avLst/>
          </a:prstGeom>
          <a:ln w="28575">
            <a:solidFill>
              <a:srgbClr val="B177BF"/>
            </a:solidFill>
          </a:ln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24136DA0-60AE-E67D-8365-86B488975A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4976" y="5404892"/>
            <a:ext cx="8362047" cy="1192180"/>
          </a:xfrm>
          <a:prstGeom prst="rect">
            <a:avLst/>
          </a:prstGeom>
          <a:ln w="28575">
            <a:solidFill>
              <a:srgbClr val="B177BF"/>
            </a:solidFill>
          </a:ln>
        </p:spPr>
      </p:pic>
    </p:spTree>
    <p:extLst>
      <p:ext uri="{BB962C8B-B14F-4D97-AF65-F5344CB8AC3E}">
        <p14:creationId xmlns:p14="http://schemas.microsoft.com/office/powerpoint/2010/main" val="23748921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>
            <a:extLst>
              <a:ext uri="{FF2B5EF4-FFF2-40B4-BE49-F238E27FC236}">
                <a16:creationId xmlns:a16="http://schemas.microsoft.com/office/drawing/2014/main" id="{2B7C9F40-FC41-479B-9703-FD2B2A1A8F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noProof="0" dirty="0"/>
              <a:t> </a:t>
            </a:r>
            <a:r>
              <a:rPr lang="en-CA" noProof="0" dirty="0" err="1"/>
              <a:t>En</a:t>
            </a:r>
            <a:r>
              <a:rPr lang="en-CA" noProof="0" dirty="0"/>
              <a:t> résumé, il </a:t>
            </a:r>
            <a:r>
              <a:rPr lang="en-CA" noProof="0" dirty="0" err="1"/>
              <a:t>faudra</a:t>
            </a:r>
            <a:r>
              <a:rPr lang="en-CA" noProof="0" dirty="0"/>
              <a:t> </a:t>
            </a:r>
            <a:r>
              <a:rPr lang="en-CA" noProof="0" dirty="0" err="1"/>
              <a:t>implémenter</a:t>
            </a:r>
            <a:r>
              <a:rPr lang="en-CA" noProof="0" dirty="0"/>
              <a:t>…</a:t>
            </a:r>
          </a:p>
          <a:p>
            <a:pPr lvl="1"/>
            <a:r>
              <a:rPr lang="en-CA" dirty="0"/>
              <a:t> </a:t>
            </a:r>
            <a:r>
              <a:rPr lang="en-CA" dirty="0" err="1"/>
              <a:t>L’envoi</a:t>
            </a:r>
            <a:r>
              <a:rPr lang="en-CA" dirty="0"/>
              <a:t> du client au </a:t>
            </a:r>
            <a:r>
              <a:rPr lang="en-CA" dirty="0" err="1"/>
              <a:t>serveur</a:t>
            </a:r>
            <a:endParaRPr lang="en-CA" dirty="0"/>
          </a:p>
          <a:p>
            <a:pPr lvl="1"/>
            <a:endParaRPr lang="en-CA" dirty="0"/>
          </a:p>
          <a:p>
            <a:pPr lvl="1"/>
            <a:endParaRPr lang="en-CA" dirty="0"/>
          </a:p>
          <a:p>
            <a:pPr lvl="1"/>
            <a:endParaRPr lang="en-CA" dirty="0"/>
          </a:p>
          <a:p>
            <a:pPr lvl="1"/>
            <a:endParaRPr lang="en-CA" dirty="0"/>
          </a:p>
          <a:p>
            <a:pPr lvl="1"/>
            <a:endParaRPr lang="en-CA" dirty="0"/>
          </a:p>
          <a:p>
            <a:pPr lvl="1"/>
            <a:r>
              <a:rPr lang="en-CA" dirty="0"/>
              <a:t> </a:t>
            </a:r>
            <a:r>
              <a:rPr lang="en-CA" dirty="0" err="1"/>
              <a:t>L’envoi</a:t>
            </a:r>
            <a:r>
              <a:rPr lang="en-CA" dirty="0"/>
              <a:t> du </a:t>
            </a:r>
            <a:r>
              <a:rPr lang="en-CA" dirty="0" err="1"/>
              <a:t>serveur</a:t>
            </a:r>
            <a:r>
              <a:rPr lang="en-CA" dirty="0"/>
              <a:t> au client</a:t>
            </a:r>
            <a:endParaRPr lang="fr-CA" dirty="0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B95017CD-4398-4A31-BAF2-D2A5CB579E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/>
              <a:t>Menu du jour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F6C7CCFE-208E-420C-AFB2-21FF5A9A9E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8541" y="311338"/>
            <a:ext cx="488147" cy="465617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93D5CBE4-792A-40B7-FC89-024FD84B03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3683" y="2712509"/>
            <a:ext cx="1048225" cy="1048225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B3297950-726A-7C2C-E9EE-5D0176CA628D}"/>
              </a:ext>
            </a:extLst>
          </p:cNvPr>
          <p:cNvSpPr txBox="1"/>
          <p:nvPr/>
        </p:nvSpPr>
        <p:spPr>
          <a:xfrm>
            <a:off x="2330984" y="2096813"/>
            <a:ext cx="22738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600" dirty="0">
                <a:solidFill>
                  <a:srgbClr val="73B3D1"/>
                </a:solidFill>
              </a:rPr>
              <a:t>1. L’utilisateur fournit une image à </a:t>
            </a:r>
            <a:r>
              <a:rPr lang="fr-CA" sz="1600" i="1" dirty="0">
                <a:solidFill>
                  <a:srgbClr val="73B3D1"/>
                </a:solidFill>
              </a:rPr>
              <a:t>uploader</a:t>
            </a:r>
            <a:r>
              <a:rPr lang="fr-CA" sz="1600" dirty="0">
                <a:solidFill>
                  <a:srgbClr val="73B3D1"/>
                </a:solidFill>
              </a:rPr>
              <a:t>.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A2985605-88B4-A3C3-0449-7FB952AF649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5934" y="2712509"/>
            <a:ext cx="1048225" cy="1048225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135F5F33-96F9-6750-BF1D-5570E8FF251F}"/>
              </a:ext>
            </a:extLst>
          </p:cNvPr>
          <p:cNvSpPr txBox="1"/>
          <p:nvPr/>
        </p:nvSpPr>
        <p:spPr>
          <a:xfrm>
            <a:off x="4720471" y="2109372"/>
            <a:ext cx="2359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600" dirty="0">
                <a:solidFill>
                  <a:srgbClr val="73B3D1"/>
                </a:solidFill>
              </a:rPr>
              <a:t>2. Le projet Angular envoie l’image au serveur</a:t>
            </a:r>
          </a:p>
        </p:txBody>
      </p:sp>
      <p:sp>
        <p:nvSpPr>
          <p:cNvPr id="11" name="Flèche : droite 10">
            <a:extLst>
              <a:ext uri="{FF2B5EF4-FFF2-40B4-BE49-F238E27FC236}">
                <a16:creationId xmlns:a16="http://schemas.microsoft.com/office/drawing/2014/main" id="{0C31AE98-9DEA-C346-538A-D73EC5CFEC30}"/>
              </a:ext>
            </a:extLst>
          </p:cNvPr>
          <p:cNvSpPr/>
          <p:nvPr/>
        </p:nvSpPr>
        <p:spPr>
          <a:xfrm>
            <a:off x="4028314" y="3055205"/>
            <a:ext cx="1176528" cy="390144"/>
          </a:xfrm>
          <a:prstGeom prst="rightArrow">
            <a:avLst/>
          </a:prstGeom>
          <a:solidFill>
            <a:srgbClr val="73B3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4A930FAD-8377-0C39-81A2-E8CFB55081D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5683" y="2712508"/>
            <a:ext cx="1048225" cy="1048225"/>
          </a:xfrm>
          <a:prstGeom prst="rect">
            <a:avLst/>
          </a:prstGeom>
        </p:spPr>
      </p:pic>
      <p:sp>
        <p:nvSpPr>
          <p:cNvPr id="20" name="Flèche : droite 19">
            <a:extLst>
              <a:ext uri="{FF2B5EF4-FFF2-40B4-BE49-F238E27FC236}">
                <a16:creationId xmlns:a16="http://schemas.microsoft.com/office/drawing/2014/main" id="{20D0FDF3-ABAF-7BD2-83E5-618689F99FE2}"/>
              </a:ext>
            </a:extLst>
          </p:cNvPr>
          <p:cNvSpPr/>
          <p:nvPr/>
        </p:nvSpPr>
        <p:spPr>
          <a:xfrm>
            <a:off x="6811657" y="3041549"/>
            <a:ext cx="1176528" cy="390144"/>
          </a:xfrm>
          <a:prstGeom prst="rightArrow">
            <a:avLst/>
          </a:prstGeom>
          <a:solidFill>
            <a:srgbClr val="73B3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25451986-39A8-0E1C-0483-326E1DF02FB0}"/>
              </a:ext>
            </a:extLst>
          </p:cNvPr>
          <p:cNvSpPr txBox="1"/>
          <p:nvPr/>
        </p:nvSpPr>
        <p:spPr>
          <a:xfrm>
            <a:off x="7347497" y="2096812"/>
            <a:ext cx="31045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600" dirty="0">
                <a:solidFill>
                  <a:srgbClr val="73B3D1"/>
                </a:solidFill>
              </a:rPr>
              <a:t>3. Le projet .NET Core sauvegarde l’image sur le serveur.</a:t>
            </a:r>
          </a:p>
        </p:txBody>
      </p:sp>
      <p:pic>
        <p:nvPicPr>
          <p:cNvPr id="22" name="Image 21">
            <a:extLst>
              <a:ext uri="{FF2B5EF4-FFF2-40B4-BE49-F238E27FC236}">
                <a16:creationId xmlns:a16="http://schemas.microsoft.com/office/drawing/2014/main" id="{1C055591-6AB8-3D99-C504-17A192A8A1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7359" y="5418346"/>
            <a:ext cx="1048225" cy="1048225"/>
          </a:xfrm>
          <a:prstGeom prst="rect">
            <a:avLst/>
          </a:prstGeom>
        </p:spPr>
      </p:pic>
      <p:sp>
        <p:nvSpPr>
          <p:cNvPr id="23" name="ZoneTexte 22">
            <a:extLst>
              <a:ext uri="{FF2B5EF4-FFF2-40B4-BE49-F238E27FC236}">
                <a16:creationId xmlns:a16="http://schemas.microsoft.com/office/drawing/2014/main" id="{8A762D51-41C9-AB63-0275-E5EDEF27A552}"/>
              </a:ext>
            </a:extLst>
          </p:cNvPr>
          <p:cNvSpPr txBox="1"/>
          <p:nvPr/>
        </p:nvSpPr>
        <p:spPr>
          <a:xfrm>
            <a:off x="743075" y="4765206"/>
            <a:ext cx="2442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600" dirty="0">
                <a:solidFill>
                  <a:srgbClr val="73B3D1"/>
                </a:solidFill>
              </a:rPr>
              <a:t>1. L’utilisateur clique sur une page avec des images.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7FBB384B-83E2-DAD0-A017-E6A978485A68}"/>
              </a:ext>
            </a:extLst>
          </p:cNvPr>
          <p:cNvSpPr txBox="1"/>
          <p:nvPr/>
        </p:nvSpPr>
        <p:spPr>
          <a:xfrm>
            <a:off x="3503726" y="4765207"/>
            <a:ext cx="22738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600" dirty="0">
                <a:solidFill>
                  <a:srgbClr val="73B3D1"/>
                </a:solidFill>
              </a:rPr>
              <a:t>2. Angular demande les images au serveur</a:t>
            </a:r>
          </a:p>
        </p:txBody>
      </p:sp>
      <p:pic>
        <p:nvPicPr>
          <p:cNvPr id="25" name="Image 24">
            <a:extLst>
              <a:ext uri="{FF2B5EF4-FFF2-40B4-BE49-F238E27FC236}">
                <a16:creationId xmlns:a16="http://schemas.microsoft.com/office/drawing/2014/main" id="{CB89B7CB-8F18-34AC-0DC7-9B2B976E19F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5086" y="5351091"/>
            <a:ext cx="1048225" cy="1048225"/>
          </a:xfrm>
          <a:prstGeom prst="rect">
            <a:avLst/>
          </a:prstGeom>
        </p:spPr>
      </p:pic>
      <p:sp>
        <p:nvSpPr>
          <p:cNvPr id="26" name="ZoneTexte 25">
            <a:extLst>
              <a:ext uri="{FF2B5EF4-FFF2-40B4-BE49-F238E27FC236}">
                <a16:creationId xmlns:a16="http://schemas.microsoft.com/office/drawing/2014/main" id="{EC439F7E-7340-62EA-FD70-64A4F82710B0}"/>
              </a:ext>
            </a:extLst>
          </p:cNvPr>
          <p:cNvSpPr txBox="1"/>
          <p:nvPr/>
        </p:nvSpPr>
        <p:spPr>
          <a:xfrm>
            <a:off x="6414468" y="4765207"/>
            <a:ext cx="22738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600" dirty="0">
                <a:solidFill>
                  <a:srgbClr val="73B3D1"/>
                </a:solidFill>
              </a:rPr>
              <a:t>3. Le serveur envoie l’image au client</a:t>
            </a:r>
          </a:p>
        </p:txBody>
      </p:sp>
      <p:pic>
        <p:nvPicPr>
          <p:cNvPr id="27" name="Image 26">
            <a:extLst>
              <a:ext uri="{FF2B5EF4-FFF2-40B4-BE49-F238E27FC236}">
                <a16:creationId xmlns:a16="http://schemas.microsoft.com/office/drawing/2014/main" id="{92D083E3-A55D-D454-4537-6DB3C5AB582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3176" y="5351091"/>
            <a:ext cx="1048225" cy="1048225"/>
          </a:xfrm>
          <a:prstGeom prst="rect">
            <a:avLst/>
          </a:prstGeom>
        </p:spPr>
      </p:pic>
      <p:sp>
        <p:nvSpPr>
          <p:cNvPr id="29" name="ZoneTexte 28">
            <a:extLst>
              <a:ext uri="{FF2B5EF4-FFF2-40B4-BE49-F238E27FC236}">
                <a16:creationId xmlns:a16="http://schemas.microsoft.com/office/drawing/2014/main" id="{46302911-0A0B-5E30-73B0-FDFA96413389}"/>
              </a:ext>
            </a:extLst>
          </p:cNvPr>
          <p:cNvSpPr txBox="1"/>
          <p:nvPr/>
        </p:nvSpPr>
        <p:spPr>
          <a:xfrm>
            <a:off x="9171300" y="4765206"/>
            <a:ext cx="24421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600" dirty="0">
                <a:solidFill>
                  <a:srgbClr val="73B3D1"/>
                </a:solidFill>
              </a:rPr>
              <a:t>4. L’image est affichée</a:t>
            </a:r>
          </a:p>
        </p:txBody>
      </p:sp>
      <p:sp>
        <p:nvSpPr>
          <p:cNvPr id="30" name="Flèche : droite 29">
            <a:extLst>
              <a:ext uri="{FF2B5EF4-FFF2-40B4-BE49-F238E27FC236}">
                <a16:creationId xmlns:a16="http://schemas.microsoft.com/office/drawing/2014/main" id="{252C43BF-5966-EDC5-3671-B3206FB30D20}"/>
              </a:ext>
            </a:extLst>
          </p:cNvPr>
          <p:cNvSpPr/>
          <p:nvPr/>
        </p:nvSpPr>
        <p:spPr>
          <a:xfrm>
            <a:off x="2609519" y="5713453"/>
            <a:ext cx="1176528" cy="390144"/>
          </a:xfrm>
          <a:prstGeom prst="rightArrow">
            <a:avLst/>
          </a:prstGeom>
          <a:solidFill>
            <a:srgbClr val="73B3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1" name="Flèche : droite 30">
            <a:extLst>
              <a:ext uri="{FF2B5EF4-FFF2-40B4-BE49-F238E27FC236}">
                <a16:creationId xmlns:a16="http://schemas.microsoft.com/office/drawing/2014/main" id="{B74687B2-9567-21B3-930D-A34B27987D1D}"/>
              </a:ext>
            </a:extLst>
          </p:cNvPr>
          <p:cNvSpPr/>
          <p:nvPr/>
        </p:nvSpPr>
        <p:spPr>
          <a:xfrm>
            <a:off x="5240653" y="5713453"/>
            <a:ext cx="1176528" cy="390144"/>
          </a:xfrm>
          <a:prstGeom prst="rightArrow">
            <a:avLst/>
          </a:prstGeom>
          <a:solidFill>
            <a:srgbClr val="73B3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2" name="Flèche : droite 31">
            <a:extLst>
              <a:ext uri="{FF2B5EF4-FFF2-40B4-BE49-F238E27FC236}">
                <a16:creationId xmlns:a16="http://schemas.microsoft.com/office/drawing/2014/main" id="{569C284D-08A6-2123-34CB-F88D73EC46D0}"/>
              </a:ext>
            </a:extLst>
          </p:cNvPr>
          <p:cNvSpPr/>
          <p:nvPr/>
        </p:nvSpPr>
        <p:spPr>
          <a:xfrm>
            <a:off x="8157396" y="5713453"/>
            <a:ext cx="1176528" cy="390144"/>
          </a:xfrm>
          <a:prstGeom prst="rightArrow">
            <a:avLst/>
          </a:prstGeom>
          <a:solidFill>
            <a:srgbClr val="73B3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pic>
        <p:nvPicPr>
          <p:cNvPr id="33" name="Image 32">
            <a:extLst>
              <a:ext uri="{FF2B5EF4-FFF2-40B4-BE49-F238E27FC236}">
                <a16:creationId xmlns:a16="http://schemas.microsoft.com/office/drawing/2014/main" id="{6B280BD8-20E8-9995-7B38-97B8E62A41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5781" y="5384412"/>
            <a:ext cx="1048225" cy="1048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2233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>
            <a:extLst>
              <a:ext uri="{FF2B5EF4-FFF2-40B4-BE49-F238E27FC236}">
                <a16:creationId xmlns:a16="http://schemas.microsoft.com/office/drawing/2014/main" id="{A1DA00E8-E152-43EA-807F-91111BC46D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 Envoyer une image au serveur</a:t>
            </a:r>
          </a:p>
          <a:p>
            <a:pPr lvl="1"/>
            <a:r>
              <a:rPr lang="fr-CA" dirty="0"/>
              <a:t> Tout d’abord, il faut permettre à l’utilisateur d’importer une image pour qu’on l’envoie au serveur.</a:t>
            </a:r>
          </a:p>
          <a:p>
            <a:pPr lvl="2"/>
            <a:r>
              <a:rPr lang="fr-CA" dirty="0"/>
              <a:t>Requête avec </a:t>
            </a:r>
            <a:r>
              <a:rPr lang="fr-CA" dirty="0">
                <a:solidFill>
                  <a:srgbClr val="FA4098"/>
                </a:solidFill>
              </a:rPr>
              <a:t>HttpClient</a:t>
            </a:r>
            <a:r>
              <a:rPr lang="fr-CA" dirty="0"/>
              <a:t>, </a:t>
            </a:r>
            <a:r>
              <a:rPr lang="fr-CA" dirty="0">
                <a:solidFill>
                  <a:srgbClr val="FA4098"/>
                </a:solidFill>
              </a:rPr>
              <a:t>FormData</a:t>
            </a:r>
            <a:r>
              <a:rPr lang="fr-CA" dirty="0"/>
              <a:t> et </a:t>
            </a:r>
            <a:r>
              <a:rPr lang="fr-CA" dirty="0">
                <a:solidFill>
                  <a:srgbClr val="FA4098"/>
                </a:solidFill>
              </a:rPr>
              <a:t>ViewChild</a:t>
            </a:r>
            <a:r>
              <a:rPr lang="fr-CA" dirty="0"/>
              <a:t> </a:t>
            </a:r>
            <a:r>
              <a:rPr lang="en-CA" dirty="0"/>
              <a:t>✅📦👶 (</a:t>
            </a:r>
            <a:r>
              <a:rPr lang="en-CA" dirty="0" err="1"/>
              <a:t>Prochaine</a:t>
            </a:r>
            <a:r>
              <a:rPr lang="en-CA" dirty="0"/>
              <a:t> </a:t>
            </a:r>
            <a:r>
              <a:rPr lang="en-CA" dirty="0" err="1"/>
              <a:t>diapo</a:t>
            </a:r>
            <a:r>
              <a:rPr lang="en-CA" dirty="0"/>
              <a:t>)</a:t>
            </a:r>
          </a:p>
          <a:p>
            <a:pPr lvl="1"/>
            <a:endParaRPr lang="fr-CA" dirty="0"/>
          </a:p>
          <a:p>
            <a:pPr lvl="1"/>
            <a:r>
              <a:rPr lang="fr-CA" dirty="0"/>
              <a:t> Attention de ne pas oublier d’importer </a:t>
            </a:r>
            <a:r>
              <a:rPr lang="fr-CA" b="1" dirty="0"/>
              <a:t>FormsModule</a:t>
            </a:r>
            <a:r>
              <a:rPr lang="fr-CA" dirty="0"/>
              <a:t> dans </a:t>
            </a:r>
            <a:r>
              <a:rPr lang="fr-CA" dirty="0" err="1"/>
              <a:t>app.module.ts</a:t>
            </a:r>
            <a:r>
              <a:rPr lang="fr-CA" dirty="0"/>
              <a:t> !</a:t>
            </a:r>
          </a:p>
          <a:p>
            <a:pPr lvl="1"/>
            <a:endParaRPr lang="fr-CA" dirty="0"/>
          </a:p>
          <a:p>
            <a:pPr lvl="1"/>
            <a:r>
              <a:rPr lang="fr-CA" dirty="0"/>
              <a:t> Il ne faut pas garder le type de contenu </a:t>
            </a:r>
            <a:r>
              <a:rPr lang="fr-CA" sz="2400" dirty="0">
                <a:solidFill>
                  <a:srgbClr val="FA4098"/>
                </a:solidFill>
              </a:rPr>
              <a:t>"</a:t>
            </a:r>
            <a:r>
              <a:rPr lang="fr-CA" sz="2400" dirty="0" err="1">
                <a:solidFill>
                  <a:srgbClr val="FA4098"/>
                </a:solidFill>
              </a:rPr>
              <a:t>Content-Type":"application</a:t>
            </a:r>
            <a:r>
              <a:rPr lang="fr-CA" sz="2400" dirty="0">
                <a:solidFill>
                  <a:srgbClr val="FA4098"/>
                </a:solidFill>
              </a:rPr>
              <a:t>/</a:t>
            </a:r>
            <a:r>
              <a:rPr lang="fr-CA" sz="2400" dirty="0" err="1">
                <a:solidFill>
                  <a:srgbClr val="FA4098"/>
                </a:solidFill>
              </a:rPr>
              <a:t>json</a:t>
            </a:r>
            <a:r>
              <a:rPr lang="fr-CA" sz="2400" dirty="0">
                <a:solidFill>
                  <a:srgbClr val="FA4098"/>
                </a:solidFill>
              </a:rPr>
              <a:t>"</a:t>
            </a:r>
            <a:r>
              <a:rPr lang="fr-CA" sz="2400" dirty="0"/>
              <a:t> (que ce soit dans l’intercepteur ou la fonction), car on envoie une image.</a:t>
            </a:r>
          </a:p>
          <a:p>
            <a:pPr lvl="2"/>
            <a:r>
              <a:rPr lang="fr-CA" dirty="0"/>
              <a:t> Même quand on envoie du JSON, retirer le Content-Type ne dérange généralement pas.</a:t>
            </a: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57228AC8-7BB7-4F9E-ADF2-C6354014E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Formulaire Angular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B994BD9-331F-4C7B-A2BC-93312E011D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6705" y="5134513"/>
            <a:ext cx="5346289" cy="1042452"/>
          </a:xfrm>
          <a:prstGeom prst="rect">
            <a:avLst/>
          </a:prstGeom>
          <a:ln w="28575">
            <a:solidFill>
              <a:srgbClr val="73B3D1"/>
            </a:solidFill>
          </a:ln>
        </p:spPr>
      </p:pic>
    </p:spTree>
    <p:extLst>
      <p:ext uri="{BB962C8B-B14F-4D97-AF65-F5344CB8AC3E}">
        <p14:creationId xmlns:p14="http://schemas.microsoft.com/office/powerpoint/2010/main" val="22100454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8982A1E0-F1BA-689E-7444-958A023F0C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4524" y="4264716"/>
            <a:ext cx="7673844" cy="2430805"/>
          </a:xfrm>
          <a:prstGeom prst="rect">
            <a:avLst/>
          </a:prstGeom>
          <a:ln w="28575">
            <a:solidFill>
              <a:srgbClr val="73B3D1"/>
            </a:solidFill>
          </a:ln>
        </p:spPr>
      </p:pic>
      <p:sp>
        <p:nvSpPr>
          <p:cNvPr id="2" name="Espace réservé du contenu 1">
            <a:extLst>
              <a:ext uri="{FF2B5EF4-FFF2-40B4-BE49-F238E27FC236}">
                <a16:creationId xmlns:a16="http://schemas.microsoft.com/office/drawing/2014/main" id="{A1DA00E8-E152-43EA-807F-91111BC46D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 Requête avec Angular. (</a:t>
            </a:r>
            <a:r>
              <a:rPr lang="fr-CA" dirty="0" err="1"/>
              <a:t>HttpClient</a:t>
            </a:r>
            <a:r>
              <a:rPr lang="fr-CA" dirty="0"/>
              <a:t> </a:t>
            </a:r>
            <a:r>
              <a:rPr lang="en-CA" dirty="0"/>
              <a:t>📶</a:t>
            </a:r>
            <a:r>
              <a:rPr lang="fr-CA" dirty="0"/>
              <a:t> + </a:t>
            </a:r>
            <a:r>
              <a:rPr lang="fr-CA" dirty="0" err="1"/>
              <a:t>ViewChild</a:t>
            </a:r>
            <a:r>
              <a:rPr lang="fr-CA" dirty="0"/>
              <a:t> </a:t>
            </a:r>
            <a:r>
              <a:rPr lang="en-CA" dirty="0"/>
              <a:t>👶</a:t>
            </a:r>
            <a:r>
              <a:rPr lang="fr-CA" dirty="0"/>
              <a:t>)</a:t>
            </a: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57228AC8-7BB7-4F9E-ADF2-C6354014E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Formulaire Angular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AA6BD5D5-B124-4556-A3FD-052F05065AE9}"/>
              </a:ext>
            </a:extLst>
          </p:cNvPr>
          <p:cNvSpPr txBox="1"/>
          <p:nvPr/>
        </p:nvSpPr>
        <p:spPr>
          <a:xfrm>
            <a:off x="183695" y="2216646"/>
            <a:ext cx="5211265" cy="830997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fr-CA" sz="1600" dirty="0">
                <a:solidFill>
                  <a:srgbClr val="73B3D1"/>
                </a:solidFill>
              </a:rPr>
              <a:t>• Ceci est une </a:t>
            </a:r>
            <a:r>
              <a:rPr lang="fr-CA" sz="1600" b="1" dirty="0">
                <a:solidFill>
                  <a:srgbClr val="73B3D1"/>
                </a:solidFill>
              </a:rPr>
              <a:t>« template reference variable </a:t>
            </a:r>
            <a:r>
              <a:rPr lang="fr-CA" sz="1600" dirty="0">
                <a:solidFill>
                  <a:srgbClr val="73B3D1"/>
                </a:solidFill>
              </a:rPr>
              <a:t>» (</a:t>
            </a:r>
            <a:r>
              <a:rPr lang="fr-CA" sz="1600" dirty="0">
                <a:solidFill>
                  <a:srgbClr val="FA4098"/>
                </a:solidFill>
              </a:rPr>
              <a:t>#fileuploadviewchild</a:t>
            </a:r>
            <a:r>
              <a:rPr lang="fr-CA" sz="1600" dirty="0">
                <a:solidFill>
                  <a:srgbClr val="73B3D1"/>
                </a:solidFill>
              </a:rPr>
              <a:t>), mais cette fois-ci on aimerait transmettre cette variable au composant. 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1B78F01D-F644-4A6F-87A6-0E6D22140AF4}"/>
              </a:ext>
            </a:extLst>
          </p:cNvPr>
          <p:cNvSpPr txBox="1"/>
          <p:nvPr/>
        </p:nvSpPr>
        <p:spPr>
          <a:xfrm>
            <a:off x="232146" y="3105930"/>
            <a:ext cx="3942826" cy="1815882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fr-CA" sz="1600" dirty="0">
                <a:solidFill>
                  <a:srgbClr val="73B3D1"/>
                </a:solidFill>
              </a:rPr>
              <a:t>• </a:t>
            </a:r>
            <a:r>
              <a:rPr lang="fr-CA" sz="1600" dirty="0">
                <a:solidFill>
                  <a:srgbClr val="FA4098"/>
                </a:solidFill>
              </a:rPr>
              <a:t>@ViewChild </a:t>
            </a:r>
            <a:r>
              <a:rPr lang="fr-CA" sz="1600" dirty="0">
                <a:solidFill>
                  <a:srgbClr val="73B3D1"/>
                </a:solidFill>
              </a:rPr>
              <a:t>permet d’aller chercher une variable de référence dans le template.  On doit spécifier le nom exact en premier paramètre. (sans le </a:t>
            </a:r>
            <a:r>
              <a:rPr lang="fr-CA" sz="1600" dirty="0">
                <a:solidFill>
                  <a:srgbClr val="FA4098"/>
                </a:solidFill>
              </a:rPr>
              <a:t>#</a:t>
            </a:r>
            <a:r>
              <a:rPr lang="fr-CA" sz="1600" dirty="0">
                <a:solidFill>
                  <a:srgbClr val="73B3D1"/>
                </a:solidFill>
              </a:rPr>
              <a:t>) En gros, ça transforme un </a:t>
            </a:r>
            <a:r>
              <a:rPr lang="fr-CA" sz="1600" dirty="0">
                <a:solidFill>
                  <a:srgbClr val="FA4098"/>
                </a:solidFill>
              </a:rPr>
              <a:t>élément HTML</a:t>
            </a:r>
            <a:r>
              <a:rPr lang="fr-CA" sz="1600" dirty="0">
                <a:solidFill>
                  <a:srgbClr val="73B3D1"/>
                </a:solidFill>
              </a:rPr>
              <a:t> en </a:t>
            </a:r>
            <a:r>
              <a:rPr lang="fr-CA" sz="1600" dirty="0">
                <a:solidFill>
                  <a:srgbClr val="FA4098"/>
                </a:solidFill>
              </a:rPr>
              <a:t>variable </a:t>
            </a:r>
            <a:r>
              <a:rPr lang="fr-CA" sz="1600" dirty="0" err="1">
                <a:solidFill>
                  <a:srgbClr val="FA4098"/>
                </a:solidFill>
              </a:rPr>
              <a:t>TypeScript</a:t>
            </a:r>
            <a:r>
              <a:rPr lang="fr-CA" sz="1600" dirty="0">
                <a:solidFill>
                  <a:srgbClr val="73B3D1"/>
                </a:solidFill>
              </a:rPr>
              <a:t>. (Comme ça on peut accéder au fichier dans l’input)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85F64A4D-6A43-440E-B356-3E67FB01B39F}"/>
              </a:ext>
            </a:extLst>
          </p:cNvPr>
          <p:cNvSpPr txBox="1"/>
          <p:nvPr/>
        </p:nvSpPr>
        <p:spPr>
          <a:xfrm>
            <a:off x="520783" y="5030029"/>
            <a:ext cx="3378133" cy="1077218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fr-CA" sz="1600" dirty="0">
                <a:solidFill>
                  <a:srgbClr val="73B3D1"/>
                </a:solidFill>
              </a:rPr>
              <a:t>• Préparation d’un </a:t>
            </a:r>
            <a:r>
              <a:rPr lang="fr-CA" sz="1600" dirty="0" err="1">
                <a:solidFill>
                  <a:srgbClr val="FA4098"/>
                </a:solidFill>
              </a:rPr>
              <a:t>Form</a:t>
            </a:r>
            <a:r>
              <a:rPr lang="fr-CA" sz="1600" dirty="0">
                <a:solidFill>
                  <a:srgbClr val="FA4098"/>
                </a:solidFill>
              </a:rPr>
              <a:t> Data </a:t>
            </a:r>
            <a:r>
              <a:rPr lang="fr-CA" sz="1600" dirty="0">
                <a:solidFill>
                  <a:srgbClr val="73B3D1"/>
                </a:solidFill>
              </a:rPr>
              <a:t>si l’input est bien rempli dans la page HTML.</a:t>
            </a:r>
          </a:p>
          <a:p>
            <a:endParaRPr lang="fr-CA" sz="1600" dirty="0">
              <a:solidFill>
                <a:srgbClr val="73B3D1"/>
              </a:solidFill>
            </a:endParaRPr>
          </a:p>
          <a:p>
            <a:r>
              <a:rPr lang="fr-CA" sz="1600" dirty="0">
                <a:solidFill>
                  <a:srgbClr val="73B3D1"/>
                </a:solidFill>
              </a:rPr>
              <a:t>• Envoi du </a:t>
            </a:r>
            <a:r>
              <a:rPr lang="fr-CA" sz="1600" dirty="0" err="1">
                <a:solidFill>
                  <a:srgbClr val="FA4098"/>
                </a:solidFill>
              </a:rPr>
              <a:t>Form</a:t>
            </a:r>
            <a:r>
              <a:rPr lang="fr-CA" sz="1600" dirty="0">
                <a:solidFill>
                  <a:srgbClr val="FA4098"/>
                </a:solidFill>
              </a:rPr>
              <a:t> Data </a:t>
            </a:r>
            <a:r>
              <a:rPr lang="fr-CA" sz="1600" dirty="0">
                <a:solidFill>
                  <a:srgbClr val="73B3D1"/>
                </a:solidFill>
              </a:rPr>
              <a:t>à l’API.</a:t>
            </a:r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A52F8631-7DC2-42C3-BB13-4B6FC0F18D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7753" y="837048"/>
            <a:ext cx="3243913" cy="385840"/>
          </a:xfrm>
          <a:prstGeom prst="rect">
            <a:avLst/>
          </a:prstGeo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39C64B40-F56E-4C8B-BC84-7A265BE1FF8A}"/>
              </a:ext>
            </a:extLst>
          </p:cNvPr>
          <p:cNvSpPr txBox="1"/>
          <p:nvPr/>
        </p:nvSpPr>
        <p:spPr>
          <a:xfrm>
            <a:off x="9383662" y="4223957"/>
            <a:ext cx="27047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CA" sz="1400" dirty="0">
                <a:solidFill>
                  <a:srgbClr val="73B3D1"/>
                </a:solidFill>
              </a:rPr>
              <a:t>Classe du composant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A57CDD9-2CBC-F1C5-9D1F-CA9F48912B29}"/>
              </a:ext>
            </a:extLst>
          </p:cNvPr>
          <p:cNvSpPr/>
          <p:nvPr/>
        </p:nvSpPr>
        <p:spPr>
          <a:xfrm>
            <a:off x="4572000" y="6195254"/>
            <a:ext cx="7485888" cy="351850"/>
          </a:xfrm>
          <a:prstGeom prst="rect">
            <a:avLst/>
          </a:prstGeom>
          <a:noFill/>
          <a:ln>
            <a:solidFill>
              <a:srgbClr val="FA4098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76DB77B-9F98-8E3F-F620-8B1C3C5B1C9C}"/>
              </a:ext>
            </a:extLst>
          </p:cNvPr>
          <p:cNvSpPr/>
          <p:nvPr/>
        </p:nvSpPr>
        <p:spPr>
          <a:xfrm>
            <a:off x="4474464" y="4296915"/>
            <a:ext cx="3511296" cy="1835995"/>
          </a:xfrm>
          <a:prstGeom prst="rect">
            <a:avLst/>
          </a:prstGeom>
          <a:noFill/>
          <a:ln>
            <a:solidFill>
              <a:srgbClr val="FA4098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E8014EF9-C606-AD51-A963-CE35AC13DF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4225" y="3105930"/>
            <a:ext cx="7087589" cy="695422"/>
          </a:xfrm>
          <a:prstGeom prst="rect">
            <a:avLst/>
          </a:prstGeom>
          <a:ln w="28575">
            <a:solidFill>
              <a:srgbClr val="73B3D1"/>
            </a:solidFill>
          </a:ln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15B598B9-E2C3-4537-B24E-5705D63D8D4A}"/>
              </a:ext>
            </a:extLst>
          </p:cNvPr>
          <p:cNvSpPr txBox="1"/>
          <p:nvPr/>
        </p:nvSpPr>
        <p:spPr>
          <a:xfrm>
            <a:off x="9386910" y="3103001"/>
            <a:ext cx="27047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CA" sz="1400" dirty="0">
                <a:solidFill>
                  <a:srgbClr val="73B3D1"/>
                </a:solidFill>
              </a:rPr>
              <a:t>Classe du composant</a:t>
            </a:r>
          </a:p>
        </p:txBody>
      </p:sp>
      <p:pic>
        <p:nvPicPr>
          <p:cNvPr id="21" name="Image 20">
            <a:extLst>
              <a:ext uri="{FF2B5EF4-FFF2-40B4-BE49-F238E27FC236}">
                <a16:creationId xmlns:a16="http://schemas.microsoft.com/office/drawing/2014/main" id="{1F19693B-5757-581D-D64F-70CBC967FC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31471" y="2310815"/>
            <a:ext cx="6344535" cy="504895"/>
          </a:xfrm>
          <a:prstGeom prst="rect">
            <a:avLst/>
          </a:prstGeom>
          <a:ln w="28575">
            <a:solidFill>
              <a:srgbClr val="73B3D1"/>
            </a:solidFill>
          </a:ln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5ED47B44-D8CD-40B3-850A-D5BA5C228523}"/>
              </a:ext>
            </a:extLst>
          </p:cNvPr>
          <p:cNvSpPr txBox="1"/>
          <p:nvPr/>
        </p:nvSpPr>
        <p:spPr>
          <a:xfrm>
            <a:off x="9286965" y="2034403"/>
            <a:ext cx="27047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CA" sz="1400" dirty="0">
                <a:solidFill>
                  <a:srgbClr val="73B3D1"/>
                </a:solidFill>
              </a:rPr>
              <a:t>Template HTML</a:t>
            </a:r>
          </a:p>
        </p:txBody>
      </p:sp>
      <p:cxnSp>
        <p:nvCxnSpPr>
          <p:cNvPr id="23" name="Connecteur droit avec flèche 22">
            <a:extLst>
              <a:ext uri="{FF2B5EF4-FFF2-40B4-BE49-F238E27FC236}">
                <a16:creationId xmlns:a16="http://schemas.microsoft.com/office/drawing/2014/main" id="{2CF6B7CA-A211-D392-47D1-94FC7A29E194}"/>
              </a:ext>
            </a:extLst>
          </p:cNvPr>
          <p:cNvCxnSpPr>
            <a:cxnSpLocks/>
          </p:cNvCxnSpPr>
          <p:nvPr/>
        </p:nvCxnSpPr>
        <p:spPr>
          <a:xfrm flipV="1">
            <a:off x="3763754" y="5235336"/>
            <a:ext cx="728998" cy="114654"/>
          </a:xfrm>
          <a:prstGeom prst="straightConnector1">
            <a:avLst/>
          </a:prstGeom>
          <a:ln w="57150">
            <a:solidFill>
              <a:srgbClr val="FA409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cteur : en arc 25">
            <a:extLst>
              <a:ext uri="{FF2B5EF4-FFF2-40B4-BE49-F238E27FC236}">
                <a16:creationId xmlns:a16="http://schemas.microsoft.com/office/drawing/2014/main" id="{6E44F766-8E9F-4AA3-F4FB-D0FA2E765E6F}"/>
              </a:ext>
            </a:extLst>
          </p:cNvPr>
          <p:cNvCxnSpPr>
            <a:cxnSpLocks/>
          </p:cNvCxnSpPr>
          <p:nvPr/>
        </p:nvCxnSpPr>
        <p:spPr>
          <a:xfrm flipV="1">
            <a:off x="4272891" y="2342180"/>
            <a:ext cx="2918314" cy="86273"/>
          </a:xfrm>
          <a:prstGeom prst="curvedConnector4">
            <a:avLst>
              <a:gd name="adj1" fmla="val 37780"/>
              <a:gd name="adj2" fmla="val 336017"/>
            </a:avLst>
          </a:prstGeom>
          <a:ln w="57150">
            <a:solidFill>
              <a:srgbClr val="FA409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avec flèche 27">
            <a:extLst>
              <a:ext uri="{FF2B5EF4-FFF2-40B4-BE49-F238E27FC236}">
                <a16:creationId xmlns:a16="http://schemas.microsoft.com/office/drawing/2014/main" id="{FEED61D9-1528-2635-2D2A-B0DEEDF59B94}"/>
              </a:ext>
            </a:extLst>
          </p:cNvPr>
          <p:cNvCxnSpPr>
            <a:cxnSpLocks/>
          </p:cNvCxnSpPr>
          <p:nvPr/>
        </p:nvCxnSpPr>
        <p:spPr>
          <a:xfrm>
            <a:off x="3129531" y="5918116"/>
            <a:ext cx="1442469" cy="455924"/>
          </a:xfrm>
          <a:prstGeom prst="straightConnector1">
            <a:avLst/>
          </a:prstGeom>
          <a:ln w="57150">
            <a:solidFill>
              <a:srgbClr val="FA409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cteur droit avec flèche 30">
            <a:extLst>
              <a:ext uri="{FF2B5EF4-FFF2-40B4-BE49-F238E27FC236}">
                <a16:creationId xmlns:a16="http://schemas.microsoft.com/office/drawing/2014/main" id="{BF9ABA0D-3F7B-2334-0E8B-E078DBE6C6E2}"/>
              </a:ext>
            </a:extLst>
          </p:cNvPr>
          <p:cNvCxnSpPr>
            <a:cxnSpLocks/>
          </p:cNvCxnSpPr>
          <p:nvPr/>
        </p:nvCxnSpPr>
        <p:spPr>
          <a:xfrm>
            <a:off x="3982599" y="3688221"/>
            <a:ext cx="1192905" cy="0"/>
          </a:xfrm>
          <a:prstGeom prst="straightConnector1">
            <a:avLst/>
          </a:prstGeom>
          <a:ln w="57150">
            <a:solidFill>
              <a:srgbClr val="FA409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48FAD3BD-6460-A618-6484-3A1F589A9E30}"/>
              </a:ext>
            </a:extLst>
          </p:cNvPr>
          <p:cNvSpPr/>
          <p:nvPr/>
        </p:nvSpPr>
        <p:spPr>
          <a:xfrm>
            <a:off x="6284976" y="2310815"/>
            <a:ext cx="1792224" cy="2810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32F3F8FD-62D2-AEE8-1ECE-03EDF2785DA1}"/>
              </a:ext>
            </a:extLst>
          </p:cNvPr>
          <p:cNvSpPr/>
          <p:nvPr/>
        </p:nvSpPr>
        <p:spPr>
          <a:xfrm>
            <a:off x="2470550" y="2256548"/>
            <a:ext cx="1792224" cy="2810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0866837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B3838CFA-8028-4AF9-A54B-7D09D5C90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Serveur d’images</a:t>
            </a:r>
          </a:p>
        </p:txBody>
      </p:sp>
      <p:sp>
        <p:nvSpPr>
          <p:cNvPr id="2" name="Espace réservé du contenu 1">
            <a:extLst>
              <a:ext uri="{FF2B5EF4-FFF2-40B4-BE49-F238E27FC236}">
                <a16:creationId xmlns:a16="http://schemas.microsoft.com/office/drawing/2014/main" id="{72564EE9-BB2B-4A61-9C2D-7AB78F7E15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 Serveur d’images </a:t>
            </a:r>
            <a:r>
              <a:rPr lang="en-CA" noProof="0" dirty="0">
                <a:solidFill>
                  <a:srgbClr val="739CD1"/>
                </a:solidFill>
              </a:rPr>
              <a:t>📸💾</a:t>
            </a:r>
            <a:endParaRPr lang="fr-CA" dirty="0"/>
          </a:p>
          <a:p>
            <a:pPr lvl="1"/>
            <a:r>
              <a:rPr lang="fr-CA" dirty="0"/>
              <a:t> Nous allons aborder les étapes à réaliser pour pouvoir ...</a:t>
            </a:r>
          </a:p>
          <a:p>
            <a:pPr lvl="2"/>
            <a:r>
              <a:rPr lang="fr-CA" dirty="0"/>
              <a:t> Recevoir un fichier image envoyé par l’application Angular</a:t>
            </a:r>
          </a:p>
          <a:p>
            <a:pPr lvl="2"/>
            <a:r>
              <a:rPr lang="fr-CA" dirty="0"/>
              <a:t> Stocker cette image sur le </a:t>
            </a:r>
            <a:r>
              <a:rPr lang="fr-CA" b="1" dirty="0"/>
              <a:t>Disque</a:t>
            </a:r>
            <a:r>
              <a:rPr lang="fr-CA" dirty="0"/>
              <a:t> tout en gardant une référence en base de données.</a:t>
            </a:r>
          </a:p>
          <a:p>
            <a:pPr lvl="2"/>
            <a:r>
              <a:rPr lang="fr-CA" dirty="0"/>
              <a:t> Envoyer une image spécifique à l’application Angular sur demande (Pour que l’application cliente puisse l’afficher)</a:t>
            </a:r>
          </a:p>
          <a:p>
            <a:pPr lvl="2"/>
            <a:endParaRPr lang="fr-CA" dirty="0"/>
          </a:p>
          <a:p>
            <a:pPr lvl="1"/>
            <a:r>
              <a:rPr lang="fr-CA" dirty="0"/>
              <a:t> </a:t>
            </a:r>
            <a:r>
              <a:rPr lang="fr-CA" dirty="0">
                <a:solidFill>
                  <a:srgbClr val="FA4098"/>
                </a:solidFill>
              </a:rPr>
              <a:t>Étape 1 </a:t>
            </a:r>
            <a:r>
              <a:rPr lang="fr-CA" dirty="0"/>
              <a:t>: Model qui contient une image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9E2E912C-B980-412D-82CE-863D6D07ADF3}"/>
              </a:ext>
            </a:extLst>
          </p:cNvPr>
          <p:cNvSpPr txBox="1"/>
          <p:nvPr/>
        </p:nvSpPr>
        <p:spPr>
          <a:xfrm>
            <a:off x="520783" y="4419553"/>
            <a:ext cx="4881727" cy="1931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300"/>
              </a:spcAft>
            </a:pPr>
            <a:r>
              <a:rPr lang="fr-CA" sz="1600" dirty="0">
                <a:solidFill>
                  <a:srgbClr val="739CD1"/>
                </a:solidFill>
              </a:rPr>
              <a:t>• </a:t>
            </a:r>
            <a:r>
              <a:rPr lang="fr-CA" sz="1600" dirty="0">
                <a:solidFill>
                  <a:srgbClr val="FA4098"/>
                </a:solidFill>
              </a:rPr>
              <a:t>Id</a:t>
            </a:r>
            <a:r>
              <a:rPr lang="fr-CA" sz="1600" dirty="0">
                <a:solidFill>
                  <a:srgbClr val="739CD1"/>
                </a:solidFill>
              </a:rPr>
              <a:t> : Nécessaire pour stocker en BD. Assigné automatiquement par Entity Framework.</a:t>
            </a:r>
          </a:p>
          <a:p>
            <a:pPr>
              <a:spcAft>
                <a:spcPts val="300"/>
              </a:spcAft>
            </a:pPr>
            <a:r>
              <a:rPr lang="fr-CA" sz="1600" dirty="0">
                <a:solidFill>
                  <a:srgbClr val="739CD1"/>
                </a:solidFill>
              </a:rPr>
              <a:t>• </a:t>
            </a:r>
            <a:r>
              <a:rPr lang="fr-CA" sz="1600" dirty="0">
                <a:solidFill>
                  <a:srgbClr val="FA4098"/>
                </a:solidFill>
              </a:rPr>
              <a:t>FileName </a:t>
            </a:r>
            <a:r>
              <a:rPr lang="fr-CA" sz="1600" dirty="0">
                <a:solidFill>
                  <a:srgbClr val="739CD1"/>
                </a:solidFill>
              </a:rPr>
              <a:t>: Nom du fichier image. Il devra être unique et sera assigné aléatoirement sous forme d’un GUID.</a:t>
            </a:r>
          </a:p>
          <a:p>
            <a:pPr>
              <a:spcAft>
                <a:spcPts val="300"/>
              </a:spcAft>
            </a:pPr>
            <a:r>
              <a:rPr lang="fr-CA" sz="1600" dirty="0">
                <a:solidFill>
                  <a:srgbClr val="739CD1"/>
                </a:solidFill>
              </a:rPr>
              <a:t>• </a:t>
            </a:r>
            <a:r>
              <a:rPr lang="fr-CA" sz="1600" dirty="0">
                <a:solidFill>
                  <a:srgbClr val="FA4098"/>
                </a:solidFill>
              </a:rPr>
              <a:t>MimeType</a:t>
            </a:r>
            <a:r>
              <a:rPr lang="fr-CA" sz="1600" dirty="0">
                <a:solidFill>
                  <a:srgbClr val="739CD1"/>
                </a:solidFill>
              </a:rPr>
              <a:t> : Type de fichier image. (png, jpeg, etc.)</a:t>
            </a:r>
          </a:p>
          <a:p>
            <a:pPr>
              <a:spcAft>
                <a:spcPts val="300"/>
              </a:spcAft>
            </a:pPr>
            <a:r>
              <a:rPr lang="fr-CA" sz="1600" dirty="0">
                <a:solidFill>
                  <a:srgbClr val="739CD1"/>
                </a:solidFill>
              </a:rPr>
              <a:t>• Facultativement, on peut ajouter un </a:t>
            </a:r>
            <a:r>
              <a:rPr lang="fr-CA" sz="1600" dirty="0">
                <a:solidFill>
                  <a:srgbClr val="FA4098"/>
                </a:solidFill>
              </a:rPr>
              <a:t>Nom</a:t>
            </a:r>
            <a:r>
              <a:rPr lang="fr-CA" sz="1600" dirty="0">
                <a:solidFill>
                  <a:srgbClr val="739CD1"/>
                </a:solidFill>
              </a:rPr>
              <a:t> à l’image, ou encore une référence vers un autre objet...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F0BABE42-9BE9-41F3-A9B6-EB0C56ED28B8}"/>
              </a:ext>
            </a:extLst>
          </p:cNvPr>
          <p:cNvSpPr txBox="1"/>
          <p:nvPr/>
        </p:nvSpPr>
        <p:spPr>
          <a:xfrm>
            <a:off x="6291743" y="3125159"/>
            <a:ext cx="5162617" cy="1077218"/>
          </a:xfrm>
          <a:prstGeom prst="rect">
            <a:avLst/>
          </a:prstGeom>
          <a:noFill/>
          <a:ln w="28575">
            <a:solidFill>
              <a:srgbClr val="739CD1"/>
            </a:solidFill>
          </a:ln>
        </p:spPr>
        <p:txBody>
          <a:bodyPr wrap="square" rtlCol="0">
            <a:spAutoFit/>
          </a:bodyPr>
          <a:lstStyle/>
          <a:p>
            <a:r>
              <a:rPr lang="fr-CA" sz="1600" dirty="0">
                <a:solidFill>
                  <a:srgbClr val="739CD1"/>
                </a:solidFill>
              </a:rPr>
              <a:t>Si vous aviez déjà un model pour les images et que vous le modifiez, n’oubliez pas que </a:t>
            </a:r>
            <a:r>
              <a:rPr lang="fr-CA" sz="1600" b="1" dirty="0">
                <a:solidFill>
                  <a:srgbClr val="FA4098"/>
                </a:solidFill>
              </a:rPr>
              <a:t>dès qu’on modifie un model, on doit refaire les migrations Entity Framework et mettre à jour ou recréer la BD !</a:t>
            </a:r>
            <a:r>
              <a:rPr lang="fr-CA" sz="1600" dirty="0">
                <a:solidFill>
                  <a:srgbClr val="739CD1"/>
                </a:solidFill>
              </a:rPr>
              <a:t> </a:t>
            </a:r>
            <a:r>
              <a:rPr lang="en-CA" sz="1600" dirty="0">
                <a:solidFill>
                  <a:srgbClr val="739CD1"/>
                </a:solidFill>
              </a:rPr>
              <a:t>😠🔥</a:t>
            </a:r>
            <a:endParaRPr lang="fr-CA" sz="1600" dirty="0">
              <a:solidFill>
                <a:srgbClr val="739CD1"/>
              </a:solidFill>
            </a:endParaRP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739534B3-0B3C-C494-2999-AE9A9037F2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45518" y="5169497"/>
            <a:ext cx="1562562" cy="537931"/>
          </a:xfrm>
          <a:prstGeom prst="rect">
            <a:avLst/>
          </a:prstGeom>
          <a:ln w="28575">
            <a:solidFill>
              <a:srgbClr val="739CD1"/>
            </a:solidFill>
          </a:ln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EDDFAA77-2EF4-E710-1D66-4CCDF19209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6307" y="4399227"/>
            <a:ext cx="3724795" cy="1971950"/>
          </a:xfrm>
          <a:prstGeom prst="rect">
            <a:avLst/>
          </a:prstGeom>
          <a:ln w="28575">
            <a:solidFill>
              <a:srgbClr val="739CD1"/>
            </a:solidFill>
          </a:ln>
        </p:spPr>
      </p:pic>
      <p:sp>
        <p:nvSpPr>
          <p:cNvPr id="14" name="ZoneTexte 13">
            <a:extLst>
              <a:ext uri="{FF2B5EF4-FFF2-40B4-BE49-F238E27FC236}">
                <a16:creationId xmlns:a16="http://schemas.microsoft.com/office/drawing/2014/main" id="{47D3911F-29F9-D968-14AE-19EA5685C53F}"/>
              </a:ext>
            </a:extLst>
          </p:cNvPr>
          <p:cNvSpPr txBox="1"/>
          <p:nvPr/>
        </p:nvSpPr>
        <p:spPr>
          <a:xfrm>
            <a:off x="5585921" y="6396335"/>
            <a:ext cx="49408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200" u="sng" dirty="0">
                <a:solidFill>
                  <a:srgbClr val="FA4098"/>
                </a:solidFill>
              </a:rPr>
              <a:t>Très important</a:t>
            </a:r>
            <a:r>
              <a:rPr lang="fr-CA" sz="1200" dirty="0">
                <a:solidFill>
                  <a:srgbClr val="739CD1"/>
                </a:solidFill>
              </a:rPr>
              <a:t> de permettre à </a:t>
            </a:r>
            <a:r>
              <a:rPr lang="fr-CA" sz="1200" dirty="0" err="1">
                <a:solidFill>
                  <a:srgbClr val="FA4098"/>
                </a:solidFill>
              </a:rPr>
              <a:t>FileName</a:t>
            </a:r>
            <a:r>
              <a:rPr lang="fr-CA" sz="1200" dirty="0">
                <a:solidFill>
                  <a:srgbClr val="739CD1"/>
                </a:solidFill>
              </a:rPr>
              <a:t> et </a:t>
            </a:r>
            <a:r>
              <a:rPr lang="fr-CA" sz="1200" dirty="0" err="1">
                <a:solidFill>
                  <a:srgbClr val="FA4098"/>
                </a:solidFill>
              </a:rPr>
              <a:t>MimeType</a:t>
            </a:r>
            <a:r>
              <a:rPr lang="fr-CA" sz="1200" dirty="0">
                <a:solidFill>
                  <a:srgbClr val="739CD1"/>
                </a:solidFill>
              </a:rPr>
              <a:t> d’être </a:t>
            </a:r>
            <a:r>
              <a:rPr lang="fr-CA" sz="1200" i="1" dirty="0" err="1">
                <a:solidFill>
                  <a:srgbClr val="FA4098"/>
                </a:solidFill>
              </a:rPr>
              <a:t>null</a:t>
            </a:r>
            <a:r>
              <a:rPr lang="fr-CA" sz="1200" dirty="0">
                <a:solidFill>
                  <a:srgbClr val="739CD1"/>
                </a:solidFill>
              </a:rPr>
              <a:t> car ils seront vides initialement quand on créera un </a:t>
            </a:r>
            <a:r>
              <a:rPr lang="fr-CA" sz="1200" dirty="0" err="1">
                <a:solidFill>
                  <a:srgbClr val="739CD1"/>
                </a:solidFill>
              </a:rPr>
              <a:t>Birb</a:t>
            </a:r>
            <a:r>
              <a:rPr lang="fr-CA" sz="1200" dirty="0">
                <a:solidFill>
                  <a:srgbClr val="739CD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742678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57228AC8-7BB7-4F9E-ADF2-C6354014E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Serveur d’images</a:t>
            </a:r>
          </a:p>
        </p:txBody>
      </p:sp>
      <p:sp>
        <p:nvSpPr>
          <p:cNvPr id="2" name="Espace réservé du contenu 1">
            <a:extLst>
              <a:ext uri="{FF2B5EF4-FFF2-40B4-BE49-F238E27FC236}">
                <a16:creationId xmlns:a16="http://schemas.microsoft.com/office/drawing/2014/main" id="{A1DA00E8-E152-43EA-807F-91111BC46D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783" y="1156668"/>
            <a:ext cx="11118135" cy="5026393"/>
          </a:xfrm>
        </p:spPr>
        <p:txBody>
          <a:bodyPr/>
          <a:lstStyle/>
          <a:p>
            <a:r>
              <a:rPr lang="fr-CA" dirty="0"/>
              <a:t> Serveur d’images </a:t>
            </a:r>
            <a:r>
              <a:rPr lang="en-CA" noProof="0" dirty="0">
                <a:solidFill>
                  <a:srgbClr val="739CD1"/>
                </a:solidFill>
              </a:rPr>
              <a:t>📸💾</a:t>
            </a:r>
            <a:endParaRPr lang="fr-CA" dirty="0"/>
          </a:p>
          <a:p>
            <a:pPr lvl="1"/>
            <a:r>
              <a:rPr lang="fr-CA" dirty="0"/>
              <a:t> </a:t>
            </a:r>
            <a:r>
              <a:rPr lang="fr-CA" dirty="0">
                <a:solidFill>
                  <a:srgbClr val="FA4098"/>
                </a:solidFill>
              </a:rPr>
              <a:t>Étape 2</a:t>
            </a:r>
            <a:r>
              <a:rPr lang="fr-CA" dirty="0"/>
              <a:t> : Contrôleur avec gestion d’images</a:t>
            </a:r>
          </a:p>
          <a:p>
            <a:pPr lvl="2"/>
            <a:r>
              <a:rPr lang="fr-CA" dirty="0"/>
              <a:t> Si vous n’avez pas de contrôleur pour le model créé à l’</a:t>
            </a:r>
            <a:r>
              <a:rPr lang="fr-CA" dirty="0">
                <a:solidFill>
                  <a:srgbClr val="FA4098"/>
                </a:solidFill>
              </a:rPr>
              <a:t>étape 1</a:t>
            </a:r>
            <a:r>
              <a:rPr lang="fr-CA" dirty="0"/>
              <a:t>, il faut le créer.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E03A16F1-AE57-460F-9B6D-7074420064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783" y="2536475"/>
            <a:ext cx="5415155" cy="1971116"/>
          </a:xfrm>
          <a:prstGeom prst="rect">
            <a:avLst/>
          </a:prstGeom>
          <a:ln w="28575">
            <a:solidFill>
              <a:srgbClr val="739CD1"/>
            </a:solidFill>
          </a:ln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D43926AA-3DF9-4583-9357-D2EFBD467E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1303" y="2723602"/>
            <a:ext cx="5592727" cy="1715858"/>
          </a:xfrm>
          <a:prstGeom prst="rect">
            <a:avLst/>
          </a:prstGeom>
          <a:ln w="28575">
            <a:solidFill>
              <a:srgbClr val="739CD1"/>
            </a:solidFill>
          </a:ln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50125002-EF7C-458D-ACEF-50FF2F10A5EC}"/>
              </a:ext>
            </a:extLst>
          </p:cNvPr>
          <p:cNvSpPr txBox="1"/>
          <p:nvPr/>
        </p:nvSpPr>
        <p:spPr>
          <a:xfrm>
            <a:off x="8510016" y="5120640"/>
            <a:ext cx="35417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>
                <a:solidFill>
                  <a:srgbClr val="739CD1"/>
                </a:solidFill>
              </a:rPr>
              <a:t>Notons qu’un </a:t>
            </a:r>
            <a:r>
              <a:rPr lang="fr-CA">
                <a:solidFill>
                  <a:srgbClr val="FA4098"/>
                </a:solidFill>
              </a:rPr>
              <a:t>DbSet&lt;&gt;</a:t>
            </a:r>
            <a:r>
              <a:rPr lang="fr-CA">
                <a:solidFill>
                  <a:srgbClr val="739CD1"/>
                </a:solidFill>
              </a:rPr>
              <a:t> sera ajouté dans le </a:t>
            </a:r>
            <a:r>
              <a:rPr lang="fr-CA">
                <a:solidFill>
                  <a:srgbClr val="FA4098"/>
                </a:solidFill>
              </a:rPr>
              <a:t>DbContext </a:t>
            </a:r>
            <a:r>
              <a:rPr lang="fr-CA">
                <a:solidFill>
                  <a:srgbClr val="739CD1"/>
                </a:solidFill>
              </a:rPr>
              <a:t>pour accommoder ce nouveau Model.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7ACA6081-FB4E-C075-8702-ADA3F64290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02534" y="4622335"/>
            <a:ext cx="5828234" cy="2059740"/>
          </a:xfrm>
          <a:prstGeom prst="rect">
            <a:avLst/>
          </a:prstGeom>
          <a:ln w="28575">
            <a:solidFill>
              <a:srgbClr val="739CD1"/>
            </a:solidFill>
          </a:ln>
        </p:spPr>
      </p:pic>
    </p:spTree>
    <p:extLst>
      <p:ext uri="{BB962C8B-B14F-4D97-AF65-F5344CB8AC3E}">
        <p14:creationId xmlns:p14="http://schemas.microsoft.com/office/powerpoint/2010/main" val="4280417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 17">
            <a:extLst>
              <a:ext uri="{FF2B5EF4-FFF2-40B4-BE49-F238E27FC236}">
                <a16:creationId xmlns:a16="http://schemas.microsoft.com/office/drawing/2014/main" id="{622E3BFD-1810-0047-21DD-25055B8444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3715" y="2970226"/>
            <a:ext cx="5715798" cy="1609950"/>
          </a:xfrm>
          <a:prstGeom prst="rect">
            <a:avLst/>
          </a:prstGeom>
          <a:ln w="28575">
            <a:solidFill>
              <a:srgbClr val="739CD1"/>
            </a:solidFill>
          </a:ln>
        </p:spPr>
      </p:pic>
      <p:sp>
        <p:nvSpPr>
          <p:cNvPr id="3" name="Titre 2">
            <a:extLst>
              <a:ext uri="{FF2B5EF4-FFF2-40B4-BE49-F238E27FC236}">
                <a16:creationId xmlns:a16="http://schemas.microsoft.com/office/drawing/2014/main" id="{57228AC8-7BB7-4F9E-ADF2-C6354014E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Formulaire Angular</a:t>
            </a:r>
          </a:p>
        </p:txBody>
      </p:sp>
      <p:sp>
        <p:nvSpPr>
          <p:cNvPr id="2" name="Espace réservé du contenu 1">
            <a:extLst>
              <a:ext uri="{FF2B5EF4-FFF2-40B4-BE49-F238E27FC236}">
                <a16:creationId xmlns:a16="http://schemas.microsoft.com/office/drawing/2014/main" id="{A1DA00E8-E152-43EA-807F-91111BC46D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 Serveur d’images </a:t>
            </a:r>
            <a:r>
              <a:rPr lang="en-CA" noProof="0" dirty="0">
                <a:solidFill>
                  <a:srgbClr val="739CD1"/>
                </a:solidFill>
              </a:rPr>
              <a:t>📸💾</a:t>
            </a:r>
            <a:endParaRPr lang="fr-CA" dirty="0"/>
          </a:p>
          <a:p>
            <a:pPr lvl="1"/>
            <a:r>
              <a:rPr lang="fr-CA" dirty="0"/>
              <a:t> </a:t>
            </a:r>
            <a:r>
              <a:rPr lang="fr-CA" dirty="0">
                <a:solidFill>
                  <a:srgbClr val="FA4098"/>
                </a:solidFill>
              </a:rPr>
              <a:t>Étape 3</a:t>
            </a:r>
            <a:r>
              <a:rPr lang="fr-CA" dirty="0"/>
              <a:t> : Requête pour ajouter une image sur le serveur</a:t>
            </a:r>
          </a:p>
          <a:p>
            <a:pPr lvl="2"/>
            <a:r>
              <a:rPr lang="fr-CA" dirty="0"/>
              <a:t> Récupérer le fichier envoyé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9D080E56-D1DF-4814-BB0A-7F18E9208FBF}"/>
              </a:ext>
            </a:extLst>
          </p:cNvPr>
          <p:cNvSpPr txBox="1"/>
          <p:nvPr/>
        </p:nvSpPr>
        <p:spPr>
          <a:xfrm>
            <a:off x="298688" y="2532805"/>
            <a:ext cx="4768892" cy="4247317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fr-CA" dirty="0">
                <a:solidFill>
                  <a:srgbClr val="739CD1"/>
                </a:solidFill>
              </a:rPr>
              <a:t>• Pour récupérer le fichier, on récupère le </a:t>
            </a:r>
            <a:r>
              <a:rPr lang="fr-CA" b="1" dirty="0">
                <a:solidFill>
                  <a:srgbClr val="739CD1"/>
                </a:solidFill>
              </a:rPr>
              <a:t>corps de la requête</a:t>
            </a:r>
            <a:r>
              <a:rPr lang="fr-CA" dirty="0">
                <a:solidFill>
                  <a:srgbClr val="739CD1"/>
                </a:solidFill>
              </a:rPr>
              <a:t> sous forme de </a:t>
            </a:r>
            <a:r>
              <a:rPr lang="fr-CA" dirty="0">
                <a:solidFill>
                  <a:srgbClr val="FA4098"/>
                </a:solidFill>
              </a:rPr>
              <a:t>IFormCollection</a:t>
            </a:r>
            <a:r>
              <a:rPr lang="fr-CA" dirty="0">
                <a:solidFill>
                  <a:srgbClr val="739CD1"/>
                </a:solidFill>
              </a:rPr>
              <a:t>. Le fichier sera disponible dans la propriété </a:t>
            </a:r>
            <a:r>
              <a:rPr lang="fr-CA" dirty="0">
                <a:solidFill>
                  <a:srgbClr val="FA4098"/>
                </a:solidFill>
              </a:rPr>
              <a:t>.Files</a:t>
            </a:r>
          </a:p>
          <a:p>
            <a:endParaRPr lang="fr-CA" dirty="0">
              <a:solidFill>
                <a:srgbClr val="FA4098"/>
              </a:solidFill>
            </a:endParaRPr>
          </a:p>
          <a:p>
            <a:r>
              <a:rPr lang="fr-CA" dirty="0">
                <a:solidFill>
                  <a:srgbClr val="739CD1"/>
                </a:solidFill>
              </a:rPr>
              <a:t>• </a:t>
            </a:r>
            <a:r>
              <a:rPr lang="fr-CA" dirty="0">
                <a:solidFill>
                  <a:srgbClr val="FA4098"/>
                </a:solidFill>
              </a:rPr>
              <a:t>.GetFile("clé")</a:t>
            </a:r>
            <a:r>
              <a:rPr lang="fr-CA" dirty="0">
                <a:solidFill>
                  <a:srgbClr val="739CD1"/>
                </a:solidFill>
              </a:rPr>
              <a:t> permet de récupérer un fichier spécifique dans le </a:t>
            </a:r>
            <a:r>
              <a:rPr lang="fr-CA" dirty="0" err="1">
                <a:solidFill>
                  <a:srgbClr val="739CD1"/>
                </a:solidFill>
              </a:rPr>
              <a:t>formData</a:t>
            </a:r>
            <a:r>
              <a:rPr lang="fr-CA" dirty="0">
                <a:solidFill>
                  <a:srgbClr val="739CD1"/>
                </a:solidFill>
              </a:rPr>
              <a:t>. La </a:t>
            </a:r>
            <a:r>
              <a:rPr lang="fr-CA" dirty="0">
                <a:solidFill>
                  <a:srgbClr val="FA4098"/>
                </a:solidFill>
              </a:rPr>
              <a:t>clé</a:t>
            </a:r>
            <a:r>
              <a:rPr lang="fr-CA" dirty="0">
                <a:solidFill>
                  <a:srgbClr val="739CD1"/>
                </a:solidFill>
              </a:rPr>
              <a:t> doit correspondre au </a:t>
            </a:r>
            <a:r>
              <a:rPr lang="fr-CA" b="1" dirty="0">
                <a:solidFill>
                  <a:srgbClr val="739CD1"/>
                </a:solidFill>
              </a:rPr>
              <a:t>nom</a:t>
            </a:r>
            <a:r>
              <a:rPr lang="fr-CA" dirty="0">
                <a:solidFill>
                  <a:srgbClr val="739CD1"/>
                </a:solidFill>
              </a:rPr>
              <a:t> que vous aviez donné au fichier sur </a:t>
            </a:r>
            <a:r>
              <a:rPr lang="fr-CA" b="1" dirty="0">
                <a:solidFill>
                  <a:srgbClr val="739CD1"/>
                </a:solidFill>
              </a:rPr>
              <a:t>Angular</a:t>
            </a:r>
            <a:r>
              <a:rPr lang="fr-CA" dirty="0">
                <a:solidFill>
                  <a:srgbClr val="739CD1"/>
                </a:solidFill>
              </a:rPr>
              <a:t> !</a:t>
            </a:r>
          </a:p>
          <a:p>
            <a:endParaRPr lang="fr-CA" dirty="0">
              <a:solidFill>
                <a:srgbClr val="739CD1"/>
              </a:solidFill>
            </a:endParaRPr>
          </a:p>
          <a:p>
            <a:r>
              <a:rPr lang="fr-CA" dirty="0">
                <a:solidFill>
                  <a:srgbClr val="739CD1"/>
                </a:solidFill>
              </a:rPr>
              <a:t>• L’annotation </a:t>
            </a:r>
            <a:r>
              <a:rPr lang="fr-CA" dirty="0">
                <a:solidFill>
                  <a:srgbClr val="FA4098"/>
                </a:solidFill>
              </a:rPr>
              <a:t>[DisableRequestSizeLimit]</a:t>
            </a:r>
            <a:r>
              <a:rPr lang="fr-CA" dirty="0">
                <a:solidFill>
                  <a:srgbClr val="739CD1"/>
                </a:solidFill>
              </a:rPr>
              <a:t>, permet, si c’est un enjeu, d’envoyer des images de grande taille ou d’envoyer plusieurs images avec une grande taille totale. En temps normal, la limite est de </a:t>
            </a:r>
            <a:r>
              <a:rPr lang="fr-CA" dirty="0">
                <a:solidFill>
                  <a:srgbClr val="FA4098"/>
                </a:solidFill>
              </a:rPr>
              <a:t>28.6 Mo </a:t>
            </a:r>
            <a:r>
              <a:rPr lang="fr-CA" dirty="0">
                <a:solidFill>
                  <a:srgbClr val="739CD1"/>
                </a:solidFill>
              </a:rPr>
              <a:t>sans cette annotation. (Ce qui est déjà beaucoup)</a:t>
            </a:r>
          </a:p>
        </p:txBody>
      </p:sp>
      <p:sp>
        <p:nvSpPr>
          <p:cNvPr id="21" name="Flèche : droite 20">
            <a:extLst>
              <a:ext uri="{FF2B5EF4-FFF2-40B4-BE49-F238E27FC236}">
                <a16:creationId xmlns:a16="http://schemas.microsoft.com/office/drawing/2014/main" id="{DEF95466-A975-4D6B-94B3-AA9980F56000}"/>
              </a:ext>
            </a:extLst>
          </p:cNvPr>
          <p:cNvSpPr/>
          <p:nvPr/>
        </p:nvSpPr>
        <p:spPr>
          <a:xfrm>
            <a:off x="5383286" y="4236964"/>
            <a:ext cx="1010874" cy="287447"/>
          </a:xfrm>
          <a:prstGeom prst="rightArrow">
            <a:avLst/>
          </a:prstGeom>
          <a:solidFill>
            <a:srgbClr val="FA40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dirty="0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3D48F516-0D75-2FF0-FDDF-3F90F64B9A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5562" y="4878188"/>
            <a:ext cx="4115374" cy="476316"/>
          </a:xfrm>
          <a:prstGeom prst="rect">
            <a:avLst/>
          </a:prstGeom>
          <a:ln w="28575">
            <a:solidFill>
              <a:srgbClr val="739CD1"/>
            </a:solidFill>
          </a:ln>
        </p:spPr>
      </p:pic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id="{6FFA6E7E-A622-443C-A00D-EFA6A8C492FD}"/>
              </a:ext>
            </a:extLst>
          </p:cNvPr>
          <p:cNvCxnSpPr>
            <a:cxnSpLocks/>
          </p:cNvCxnSpPr>
          <p:nvPr/>
        </p:nvCxnSpPr>
        <p:spPr>
          <a:xfrm flipV="1">
            <a:off x="8731614" y="4637488"/>
            <a:ext cx="1453652" cy="462447"/>
          </a:xfrm>
          <a:prstGeom prst="straightConnector1">
            <a:avLst/>
          </a:prstGeom>
          <a:ln w="57150">
            <a:solidFill>
              <a:srgbClr val="FA4098">
                <a:alpha val="49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ZoneTexte 22">
            <a:extLst>
              <a:ext uri="{FF2B5EF4-FFF2-40B4-BE49-F238E27FC236}">
                <a16:creationId xmlns:a16="http://schemas.microsoft.com/office/drawing/2014/main" id="{5B5339D7-9C12-EE93-2775-BD1AB4C8B2BC}"/>
              </a:ext>
            </a:extLst>
          </p:cNvPr>
          <p:cNvSpPr txBox="1"/>
          <p:nvPr/>
        </p:nvSpPr>
        <p:spPr>
          <a:xfrm>
            <a:off x="5383286" y="2359426"/>
            <a:ext cx="67639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400" dirty="0">
                <a:solidFill>
                  <a:srgbClr val="FA4098"/>
                </a:solidFill>
              </a:rPr>
              <a:t>Attention</a:t>
            </a:r>
            <a:r>
              <a:rPr lang="fr-CA" sz="1400" dirty="0">
                <a:solidFill>
                  <a:srgbClr val="739CD1"/>
                </a:solidFill>
              </a:rPr>
              <a:t> : Dans cet exemple, le but de l’action n’est pas de </a:t>
            </a:r>
            <a:r>
              <a:rPr lang="fr-CA" sz="1400" b="1" dirty="0">
                <a:solidFill>
                  <a:srgbClr val="739CD1"/>
                </a:solidFill>
              </a:rPr>
              <a:t>POST</a:t>
            </a:r>
            <a:r>
              <a:rPr lang="fr-CA" sz="1400" dirty="0">
                <a:solidFill>
                  <a:srgbClr val="739CD1"/>
                </a:solidFill>
              </a:rPr>
              <a:t> un </a:t>
            </a:r>
            <a:r>
              <a:rPr lang="fr-CA" sz="1400" b="1" dirty="0" err="1">
                <a:solidFill>
                  <a:srgbClr val="FA4098"/>
                </a:solidFill>
              </a:rPr>
              <a:t>Birb</a:t>
            </a:r>
            <a:r>
              <a:rPr lang="fr-CA" sz="1400" b="1" dirty="0">
                <a:solidFill>
                  <a:srgbClr val="FA4098"/>
                </a:solidFill>
              </a:rPr>
              <a:t> entier</a:t>
            </a:r>
            <a:r>
              <a:rPr lang="fr-CA" sz="1400" dirty="0">
                <a:solidFill>
                  <a:srgbClr val="739CD1"/>
                </a:solidFill>
              </a:rPr>
              <a:t>, seulement une </a:t>
            </a:r>
            <a:r>
              <a:rPr lang="fr-CA" sz="1400" u="sng" dirty="0">
                <a:solidFill>
                  <a:srgbClr val="739CD1"/>
                </a:solidFill>
              </a:rPr>
              <a:t>image</a:t>
            </a:r>
            <a:r>
              <a:rPr lang="fr-CA" sz="1400" dirty="0">
                <a:solidFill>
                  <a:srgbClr val="739CD1"/>
                </a:solidFill>
              </a:rPr>
              <a:t> qu’on associera avec le </a:t>
            </a:r>
            <a:r>
              <a:rPr lang="fr-CA" sz="1400" dirty="0" err="1">
                <a:solidFill>
                  <a:srgbClr val="FA4098"/>
                </a:solidFill>
              </a:rPr>
              <a:t>birb</a:t>
            </a:r>
            <a:r>
              <a:rPr lang="fr-CA" sz="1400" dirty="0">
                <a:solidFill>
                  <a:srgbClr val="739CD1"/>
                </a:solidFill>
              </a:rPr>
              <a:t> qui possède l’</a:t>
            </a:r>
            <a:r>
              <a:rPr lang="fr-CA" sz="1400" dirty="0">
                <a:solidFill>
                  <a:srgbClr val="FA4098"/>
                </a:solidFill>
              </a:rPr>
              <a:t>id</a:t>
            </a:r>
            <a:r>
              <a:rPr lang="fr-CA" sz="1400" dirty="0">
                <a:solidFill>
                  <a:srgbClr val="739CD1"/>
                </a:solidFill>
              </a:rPr>
              <a:t> envoyé dans la requête.</a:t>
            </a:r>
          </a:p>
        </p:txBody>
      </p:sp>
      <p:pic>
        <p:nvPicPr>
          <p:cNvPr id="25" name="Image 24">
            <a:extLst>
              <a:ext uri="{FF2B5EF4-FFF2-40B4-BE49-F238E27FC236}">
                <a16:creationId xmlns:a16="http://schemas.microsoft.com/office/drawing/2014/main" id="{8E7D2A49-CEF3-DECA-45FD-E8EC4FB049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98618" y="5943769"/>
            <a:ext cx="4963218" cy="733527"/>
          </a:xfrm>
          <a:prstGeom prst="rect">
            <a:avLst/>
          </a:prstGeom>
          <a:ln w="28575">
            <a:solidFill>
              <a:srgbClr val="739CD1"/>
            </a:solidFill>
          </a:ln>
        </p:spPr>
      </p:pic>
      <p:cxnSp>
        <p:nvCxnSpPr>
          <p:cNvPr id="22" name="Connecteur droit avec flèche 21">
            <a:extLst>
              <a:ext uri="{FF2B5EF4-FFF2-40B4-BE49-F238E27FC236}">
                <a16:creationId xmlns:a16="http://schemas.microsoft.com/office/drawing/2014/main" id="{86E72C03-D6F5-49A4-A00D-81E67FC14227}"/>
              </a:ext>
            </a:extLst>
          </p:cNvPr>
          <p:cNvCxnSpPr>
            <a:cxnSpLocks/>
          </p:cNvCxnSpPr>
          <p:nvPr/>
        </p:nvCxnSpPr>
        <p:spPr>
          <a:xfrm flipH="1">
            <a:off x="7294423" y="5652516"/>
            <a:ext cx="415215" cy="496560"/>
          </a:xfrm>
          <a:prstGeom prst="straightConnector1">
            <a:avLst/>
          </a:prstGeom>
          <a:ln w="57150">
            <a:solidFill>
              <a:srgbClr val="FA409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62401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A85438B-EE96-4FCB-A6AE-8468EAF0B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Serveurs d’images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890958F-4580-4291-A25E-8EC1003616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 Serveur d’images </a:t>
            </a:r>
            <a:r>
              <a:rPr lang="en-CA" noProof="0" dirty="0">
                <a:solidFill>
                  <a:srgbClr val="739CD1"/>
                </a:solidFill>
              </a:rPr>
              <a:t>📸💾</a:t>
            </a:r>
            <a:endParaRPr lang="fr-CA" dirty="0"/>
          </a:p>
          <a:p>
            <a:pPr lvl="1"/>
            <a:r>
              <a:rPr lang="fr-CA" dirty="0"/>
              <a:t> </a:t>
            </a:r>
            <a:r>
              <a:rPr lang="fr-CA" dirty="0">
                <a:solidFill>
                  <a:srgbClr val="FA4098"/>
                </a:solidFill>
              </a:rPr>
              <a:t>Étape 3</a:t>
            </a:r>
            <a:r>
              <a:rPr lang="fr-CA" dirty="0"/>
              <a:t> : Requête pour ajouter une image sur le serveur</a:t>
            </a:r>
          </a:p>
          <a:p>
            <a:pPr lvl="2"/>
            <a:r>
              <a:rPr lang="fr-CA" dirty="0"/>
              <a:t> Pour la suite, nous allons utiliser un package pratique pour la manipulation d’images !</a:t>
            </a:r>
          </a:p>
          <a:p>
            <a:endParaRPr lang="fr-CA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C7B860D4-5C73-479D-AE1A-1A684055C06D}"/>
              </a:ext>
            </a:extLst>
          </p:cNvPr>
          <p:cNvSpPr txBox="1"/>
          <p:nvPr/>
        </p:nvSpPr>
        <p:spPr>
          <a:xfrm>
            <a:off x="8732945" y="3833984"/>
            <a:ext cx="29382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>
                <a:solidFill>
                  <a:srgbClr val="739CD1"/>
                </a:solidFill>
              </a:rPr>
              <a:t>Choisissez la version </a:t>
            </a:r>
            <a:r>
              <a:rPr lang="fr-CA">
                <a:solidFill>
                  <a:srgbClr val="FA4098"/>
                </a:solidFill>
              </a:rPr>
              <a:t>Latest stable</a:t>
            </a:r>
            <a:r>
              <a:rPr lang="fr-CA">
                <a:solidFill>
                  <a:srgbClr val="739CD1"/>
                </a:solidFill>
              </a:rPr>
              <a:t>. </a:t>
            </a:r>
            <a:r>
              <a:rPr lang="en-CA">
                <a:solidFill>
                  <a:srgbClr val="739CD1"/>
                </a:solidFill>
              </a:rPr>
              <a:t>🐫</a:t>
            </a:r>
            <a:endParaRPr lang="fr-CA">
              <a:solidFill>
                <a:srgbClr val="739CD1"/>
              </a:solidFill>
            </a:endParaRPr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C31D139A-48D0-E948-78F5-6C80FDFDB5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570" y="2596645"/>
            <a:ext cx="11526859" cy="933580"/>
          </a:xfrm>
          <a:prstGeom prst="rect">
            <a:avLst/>
          </a:prstGeom>
          <a:ln w="28575">
            <a:solidFill>
              <a:srgbClr val="739CD1"/>
            </a:solidFill>
          </a:ln>
        </p:spPr>
      </p:pic>
      <p:cxnSp>
        <p:nvCxnSpPr>
          <p:cNvPr id="8" name="Connecteur droit avec flèche 7">
            <a:extLst>
              <a:ext uri="{FF2B5EF4-FFF2-40B4-BE49-F238E27FC236}">
                <a16:creationId xmlns:a16="http://schemas.microsoft.com/office/drawing/2014/main" id="{7C001F32-A3E5-45F4-8282-D0AD38777D04}"/>
              </a:ext>
            </a:extLst>
          </p:cNvPr>
          <p:cNvCxnSpPr>
            <a:cxnSpLocks/>
          </p:cNvCxnSpPr>
          <p:nvPr/>
        </p:nvCxnSpPr>
        <p:spPr>
          <a:xfrm flipH="1">
            <a:off x="10289704" y="2844925"/>
            <a:ext cx="415215" cy="496560"/>
          </a:xfrm>
          <a:prstGeom prst="straightConnector1">
            <a:avLst/>
          </a:prstGeom>
          <a:ln w="57150">
            <a:solidFill>
              <a:srgbClr val="FA409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eur droit avec flèche 8">
            <a:extLst>
              <a:ext uri="{FF2B5EF4-FFF2-40B4-BE49-F238E27FC236}">
                <a16:creationId xmlns:a16="http://schemas.microsoft.com/office/drawing/2014/main" id="{B8F9C872-EFFE-4CA3-A16C-50F38DA46A4A}"/>
              </a:ext>
            </a:extLst>
          </p:cNvPr>
          <p:cNvCxnSpPr>
            <a:cxnSpLocks/>
          </p:cNvCxnSpPr>
          <p:nvPr/>
        </p:nvCxnSpPr>
        <p:spPr>
          <a:xfrm flipH="1">
            <a:off x="2537754" y="2499360"/>
            <a:ext cx="449286" cy="345565"/>
          </a:xfrm>
          <a:prstGeom prst="straightConnector1">
            <a:avLst/>
          </a:prstGeom>
          <a:ln w="57150">
            <a:solidFill>
              <a:srgbClr val="FA409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Image 14">
            <a:extLst>
              <a:ext uri="{FF2B5EF4-FFF2-40B4-BE49-F238E27FC236}">
                <a16:creationId xmlns:a16="http://schemas.microsoft.com/office/drawing/2014/main" id="{F8560BCF-E2A8-0C9D-348B-7B2C266262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5225" y="3797163"/>
            <a:ext cx="5515745" cy="1676634"/>
          </a:xfrm>
          <a:prstGeom prst="rect">
            <a:avLst/>
          </a:prstGeom>
          <a:ln w="28575">
            <a:solidFill>
              <a:srgbClr val="739CD1"/>
            </a:solidFill>
          </a:ln>
        </p:spPr>
      </p:pic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id="{6C467C49-7401-4B42-9001-51A418C603A7}"/>
              </a:ext>
            </a:extLst>
          </p:cNvPr>
          <p:cNvCxnSpPr>
            <a:cxnSpLocks/>
          </p:cNvCxnSpPr>
          <p:nvPr/>
        </p:nvCxnSpPr>
        <p:spPr>
          <a:xfrm>
            <a:off x="2827150" y="5020532"/>
            <a:ext cx="828525" cy="0"/>
          </a:xfrm>
          <a:prstGeom prst="straightConnector1">
            <a:avLst/>
          </a:prstGeom>
          <a:ln w="57150">
            <a:solidFill>
              <a:srgbClr val="FA409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avec flèche 10">
            <a:extLst>
              <a:ext uri="{FF2B5EF4-FFF2-40B4-BE49-F238E27FC236}">
                <a16:creationId xmlns:a16="http://schemas.microsoft.com/office/drawing/2014/main" id="{AB2E9DE6-7781-45A6-B37B-1CE6F59EB012}"/>
              </a:ext>
            </a:extLst>
          </p:cNvPr>
          <p:cNvCxnSpPr>
            <a:cxnSpLocks/>
          </p:cNvCxnSpPr>
          <p:nvPr/>
        </p:nvCxnSpPr>
        <p:spPr>
          <a:xfrm flipH="1">
            <a:off x="7165573" y="5281022"/>
            <a:ext cx="612983" cy="0"/>
          </a:xfrm>
          <a:prstGeom prst="straightConnector1">
            <a:avLst/>
          </a:prstGeom>
          <a:ln w="57150">
            <a:solidFill>
              <a:srgbClr val="FA409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2180586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992CF1DC3892F46B577B577E19A808E" ma:contentTypeVersion="5" ma:contentTypeDescription="Crée un document." ma:contentTypeScope="" ma:versionID="9479b09eb9e717a487343c08785b79e7">
  <xsd:schema xmlns:xsd="http://www.w3.org/2001/XMLSchema" xmlns:xs="http://www.w3.org/2001/XMLSchema" xmlns:p="http://schemas.microsoft.com/office/2006/metadata/properties" xmlns:ns2="69f47043-3d61-4591-af3b-123126e82861" xmlns:ns3="11459ee2-a6c3-4260-926d-4744e9610a07" targetNamespace="http://schemas.microsoft.com/office/2006/metadata/properties" ma:root="true" ma:fieldsID="44a6fe09470061eb347947dead19bb1f" ns2:_="" ns3:_="">
    <xsd:import namespace="69f47043-3d61-4591-af3b-123126e82861"/>
    <xsd:import namespace="11459ee2-a6c3-4260-926d-4744e9610a0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9f47043-3d61-4591-af3b-123126e8286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1459ee2-a6c3-4260-926d-4744e9610a0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BBD4E3F-366D-4C21-B678-CD16BECA3845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83ab252c-4429-4d3c-b354-a26bac7f17c4"/>
    <ds:schemaRef ds:uri="http://purl.org/dc/dcmitype/"/>
    <ds:schemaRef ds:uri="http://purl.org/dc/terms/"/>
    <ds:schemaRef ds:uri="http://schemas.openxmlformats.org/package/2006/metadata/core-properties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4CFC1EEA-B388-4EBC-805D-C0D321BA157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4C0882C-534E-4DD5-AB2F-5EF302D95367}"/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33552</TotalTime>
  <Words>2053</Words>
  <Application>Microsoft Office PowerPoint</Application>
  <PresentationFormat>Grand écran</PresentationFormat>
  <Paragraphs>213</Paragraphs>
  <Slides>26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26</vt:i4>
      </vt:variant>
    </vt:vector>
  </HeadingPairs>
  <TitlesOfParts>
    <vt:vector size="33" baseType="lpstr">
      <vt:lpstr>Arial</vt:lpstr>
      <vt:lpstr>Calibri</vt:lpstr>
      <vt:lpstr>Calibri Light</vt:lpstr>
      <vt:lpstr>Courier New</vt:lpstr>
      <vt:lpstr>Symbol</vt:lpstr>
      <vt:lpstr>Wingdings</vt:lpstr>
      <vt:lpstr>Thème Office</vt:lpstr>
      <vt:lpstr>Semaine 11</vt:lpstr>
      <vt:lpstr>Menu du jour</vt:lpstr>
      <vt:lpstr>Menu du jour</vt:lpstr>
      <vt:lpstr>Formulaire Angular</vt:lpstr>
      <vt:lpstr>Formulaire Angular</vt:lpstr>
      <vt:lpstr>Serveur d’images</vt:lpstr>
      <vt:lpstr>Serveur d’images</vt:lpstr>
      <vt:lpstr>Formulaire Angular</vt:lpstr>
      <vt:lpstr>Serveurs d’images</vt:lpstr>
      <vt:lpstr>Serveurs d’images</vt:lpstr>
      <vt:lpstr>Serveurs d’images</vt:lpstr>
      <vt:lpstr>Serveurs d’images</vt:lpstr>
      <vt:lpstr>Serveurs d’images</vt:lpstr>
      <vt:lpstr>Serveurs d’images</vt:lpstr>
      <vt:lpstr>Serveurs d’images</vt:lpstr>
      <vt:lpstr>FormData</vt:lpstr>
      <vt:lpstr>FormData</vt:lpstr>
      <vt:lpstr>Image avec authentification</vt:lpstr>
      <vt:lpstr>Image avec authentification</vt:lpstr>
      <vt:lpstr>Image avec authentification</vt:lpstr>
      <vt:lpstr>Image avec authentification</vt:lpstr>
      <vt:lpstr>Image avec authentification</vt:lpstr>
      <vt:lpstr>Image avec authentification</vt:lpstr>
      <vt:lpstr>Image dans le seed</vt:lpstr>
      <vt:lpstr>Image dans le seed</vt:lpstr>
      <vt:lpstr>Image dans le seed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Maxime</dc:creator>
  <cp:lastModifiedBy>Pelletier Maxime</cp:lastModifiedBy>
  <cp:revision>8160</cp:revision>
  <dcterms:created xsi:type="dcterms:W3CDTF">2021-06-05T18:50:42Z</dcterms:created>
  <dcterms:modified xsi:type="dcterms:W3CDTF">2023-04-12T19:03:22Z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0x0101001992CF1DC3892F46B577B577E19A808E</vt:lpwstr>
  </property>
</Properties>
</file>